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9" r:id="rId4"/>
    <p:sldId id="266" r:id="rId5"/>
    <p:sldId id="276" r:id="rId6"/>
    <p:sldId id="270" r:id="rId7"/>
    <p:sldId id="258" r:id="rId8"/>
    <p:sldId id="272" r:id="rId9"/>
    <p:sldId id="277" r:id="rId10"/>
    <p:sldId id="260" r:id="rId11"/>
    <p:sldId id="261" r:id="rId12"/>
    <p:sldId id="273" r:id="rId13"/>
    <p:sldId id="262" r:id="rId14"/>
    <p:sldId id="278" r:id="rId15"/>
    <p:sldId id="279" r:id="rId16"/>
    <p:sldId id="271" r:id="rId17"/>
    <p:sldId id="263" r:id="rId18"/>
    <p:sldId id="274" r:id="rId19"/>
    <p:sldId id="264" r:id="rId20"/>
    <p:sldId id="275" r:id="rId21"/>
    <p:sldId id="265" r:id="rId22"/>
    <p:sldId id="267" r:id="rId23"/>
  </p:sldIdLst>
  <p:sldSz cx="12192000" cy="6858000"/>
  <p:notesSz cx="6858000" cy="12192000"/>
  <p:embeddedFontLst>
    <p:embeddedFont>
      <p:font typeface="得意黑" panose="02010600030101010101" charset="-122"/>
      <p:regular r:id="rId25"/>
    </p:embeddedFont>
    <p:embeddedFont>
      <p:font typeface="Liter" panose="02010600030101010101" charset="0"/>
      <p:regular r:id="rId26"/>
    </p:embeddedFont>
    <p:embeddedFont>
      <p:font typeface="MiSans" pitchFamily="50" charset="-122"/>
      <p:regular r:id="rId27"/>
    </p:embeddedFont>
    <p:embeddedFont>
      <p:font typeface="Noto Sans SC" panose="020B0200000000000000" pitchFamily="34" charset="-122"/>
      <p:regular r:id="rId28"/>
      <p:bold r:id="rId29"/>
    </p:embeddedFont>
    <p:embeddedFont>
      <p:font typeface="微软雅黑" panose="020B0503020204020204" pitchFamily="34" charset="-122"/>
      <p:regular r:id="rId30"/>
      <p:bold r:id="rId3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8082"/>
    <a:srgbClr val="3A4B5C"/>
    <a:srgbClr val="B08968"/>
    <a:srgbClr val="4E8A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4" d="100"/>
          <a:sy n="104" d="100"/>
        </p:scale>
        <p:origin x="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4320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0E699-B7D5-0115-348B-C3F6B1C05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42EFD5-3470-14D7-BC83-C501D42874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9D024E-55DB-5E99-1315-063C92E8CC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487119-9E8B-9513-5FA2-2E36EE9F61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153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A59DE3-5CFB-2AAA-A705-241090009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7AB743-C79E-C73F-720D-09FDCD07B2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52FEA2-8CC6-1E7A-5DAC-F6C9037F53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F7974-B9C7-777B-FA2A-6EEA502AD2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073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63820-EE1A-F4F0-CA64-D99BCDCA7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1FB3B8-E56A-61AF-0566-3C13A04B84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9A5B4E-227B-DE65-3B24-99C33ED66C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00ED2-974E-C1CE-F3C6-D14EF78622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8537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74EE57-70EF-B50A-782C-C3B498224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1292B0-D885-81DC-860B-C3EBC202C9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2EC165-7B16-4E3C-5169-5B7A97D5DF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7A62F2-26E9-F432-1CAD-6B7C45DDBD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256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269C4-289A-C96D-5AFF-1C4FCB693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B4511B-5FB0-0820-65EE-D89BA297BA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9D5731-E2C8-5E9C-0186-C9D19DDD7E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DEDD8A-4510-DAC5-5753-09C5A2D573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38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826BE-E8AC-655A-0045-A0B2F8C4D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E41D1F-93BD-82C8-3C1C-B7C5050A3C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806800-6AA0-8E8E-9BCC-1E887E5065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72E874-DB94-FAC0-A1B2-744C159128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54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69B8E-257F-D486-9D07-BFC896D0DE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F5E8A2-C2F9-E508-B674-A647105068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6A26A4-EA7C-8A32-C544-3D63DA7368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38B333-A53B-F69A-5458-12ED3B0F1E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975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7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A4B5C">
                  <a:alpha val="90000"/>
                </a:srgbClr>
              </a:gs>
              <a:gs pos="50000">
                <a:srgbClr val="3A4B5C">
                  <a:alpha val="7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490538"/>
            <a:ext cx="762000" cy="9525"/>
          </a:xfrm>
          <a:custGeom>
            <a:avLst/>
            <a:gdLst/>
            <a:ahLst/>
            <a:cxnLst/>
            <a:rect l="l" t="t" r="r" b="b"/>
            <a:pathLst>
              <a:path w="762000" h="9525">
                <a:moveTo>
                  <a:pt x="0" y="0"/>
                </a:moveTo>
                <a:lnTo>
                  <a:pt x="762000" y="0"/>
                </a:lnTo>
                <a:lnTo>
                  <a:pt x="762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" name="Text 2"/>
          <p:cNvSpPr/>
          <p:nvPr/>
        </p:nvSpPr>
        <p:spPr>
          <a:xfrm>
            <a:off x="1257300" y="381000"/>
            <a:ext cx="317246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36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TENDER PRESENTATION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2244328"/>
            <a:ext cx="11772900" cy="2362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金戈通信集团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综合通信网络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建设项目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8387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5181600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dirty="0" err="1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述标</a:t>
            </a:r>
            <a:r>
              <a:rPr lang="zh-CN" altLang="en-US" sz="225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讲师：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0050" y="5981700"/>
            <a:ext cx="38100" cy="495300"/>
          </a:xfrm>
          <a:custGeom>
            <a:avLst/>
            <a:gdLst/>
            <a:ahLst/>
            <a:cxnLst/>
            <a:rect l="l" t="t" r="r" b="b"/>
            <a:pathLst>
              <a:path w="38100" h="495300">
                <a:moveTo>
                  <a:pt x="0" y="0"/>
                </a:moveTo>
                <a:lnTo>
                  <a:pt x="38100" y="0"/>
                </a:lnTo>
                <a:lnTo>
                  <a:pt x="381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0" name="Text 7"/>
          <p:cNvSpPr/>
          <p:nvPr/>
        </p:nvSpPr>
        <p:spPr>
          <a:xfrm>
            <a:off x="571500" y="5981700"/>
            <a:ext cx="3486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投标单位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71500" y="6210300"/>
            <a:ext cx="3514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虚鲲网源科技有限公司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300537" y="5981700"/>
            <a:ext cx="38100" cy="495300"/>
          </a:xfrm>
          <a:custGeom>
            <a:avLst/>
            <a:gdLst/>
            <a:ahLst/>
            <a:cxnLst/>
            <a:rect l="l" t="t" r="r" b="b"/>
            <a:pathLst>
              <a:path w="38100" h="495300">
                <a:moveTo>
                  <a:pt x="0" y="0"/>
                </a:moveTo>
                <a:lnTo>
                  <a:pt x="38100" y="0"/>
                </a:lnTo>
                <a:lnTo>
                  <a:pt x="381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6" name="Text 13"/>
          <p:cNvSpPr/>
          <p:nvPr/>
        </p:nvSpPr>
        <p:spPr>
          <a:xfrm>
            <a:off x="4471987" y="5981700"/>
            <a:ext cx="3486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4471987" y="6210300"/>
            <a:ext cx="3514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2026年1月12</a:t>
            </a:r>
            <a:r>
              <a:rPr lang="zh-CN" alt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日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7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6856" y="446578"/>
            <a:ext cx="416228" cy="8671"/>
          </a:xfrm>
          <a:custGeom>
            <a:avLst/>
            <a:gdLst/>
            <a:ahLst/>
            <a:cxnLst/>
            <a:rect l="l" t="t" r="r" b="b"/>
            <a:pathLst>
              <a:path w="416228" h="8671">
                <a:moveTo>
                  <a:pt x="0" y="0"/>
                </a:moveTo>
                <a:lnTo>
                  <a:pt x="416228" y="0"/>
                </a:lnTo>
                <a:lnTo>
                  <a:pt x="416228" y="8671"/>
                </a:lnTo>
                <a:lnTo>
                  <a:pt x="0" y="8671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" name="Text 1"/>
          <p:cNvSpPr/>
          <p:nvPr/>
        </p:nvSpPr>
        <p:spPr>
          <a:xfrm>
            <a:off x="867141" y="346856"/>
            <a:ext cx="2036926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kern="0" spc="55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ROUTER DESIGN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6856" y="624341"/>
            <a:ext cx="11654373" cy="3468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58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核心路由节点设计方案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6856" y="1097313"/>
            <a:ext cx="7604825" cy="2618765"/>
          </a:xfrm>
          <a:custGeom>
            <a:avLst/>
            <a:gdLst/>
            <a:ahLst/>
            <a:cxnLst/>
            <a:rect l="l" t="t" r="r" b="b"/>
            <a:pathLst>
              <a:path w="7604825" h="2618765">
                <a:moveTo>
                  <a:pt x="34686" y="0"/>
                </a:moveTo>
                <a:lnTo>
                  <a:pt x="7570139" y="0"/>
                </a:lnTo>
                <a:cubicBezTo>
                  <a:pt x="7589296" y="0"/>
                  <a:pt x="7604825" y="15529"/>
                  <a:pt x="7604825" y="34686"/>
                </a:cubicBezTo>
                <a:lnTo>
                  <a:pt x="7604825" y="2549394"/>
                </a:lnTo>
                <a:cubicBezTo>
                  <a:pt x="7604825" y="2587707"/>
                  <a:pt x="7573767" y="2618765"/>
                  <a:pt x="7535454" y="2618765"/>
                </a:cubicBezTo>
                <a:lnTo>
                  <a:pt x="69371" y="2618765"/>
                </a:lnTo>
                <a:cubicBezTo>
                  <a:pt x="31058" y="2618765"/>
                  <a:pt x="0" y="2587707"/>
                  <a:pt x="0" y="2549394"/>
                </a:cubicBezTo>
                <a:lnTo>
                  <a:pt x="0" y="34686"/>
                </a:lnTo>
                <a:cubicBezTo>
                  <a:pt x="0" y="15542"/>
                  <a:pt x="15542" y="0"/>
                  <a:pt x="3468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2028" dist="3468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46856" y="1097313"/>
            <a:ext cx="7604825" cy="34686"/>
          </a:xfrm>
          <a:custGeom>
            <a:avLst/>
            <a:gdLst/>
            <a:ahLst/>
            <a:cxnLst/>
            <a:rect l="l" t="t" r="r" b="b"/>
            <a:pathLst>
              <a:path w="7604825" h="34686">
                <a:moveTo>
                  <a:pt x="34686" y="0"/>
                </a:moveTo>
                <a:lnTo>
                  <a:pt x="7570139" y="0"/>
                </a:lnTo>
                <a:cubicBezTo>
                  <a:pt x="7589296" y="0"/>
                  <a:pt x="7604825" y="15529"/>
                  <a:pt x="7604825" y="34686"/>
                </a:cubicBezTo>
                <a:lnTo>
                  <a:pt x="7604825" y="34686"/>
                </a:lnTo>
                <a:lnTo>
                  <a:pt x="0" y="34686"/>
                </a:lnTo>
                <a:lnTo>
                  <a:pt x="0" y="34686"/>
                </a:lnTo>
                <a:cubicBezTo>
                  <a:pt x="0" y="15542"/>
                  <a:pt x="15542" y="0"/>
                  <a:pt x="34686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7" name="Shape 5"/>
          <p:cNvSpPr/>
          <p:nvPr/>
        </p:nvSpPr>
        <p:spPr>
          <a:xfrm>
            <a:off x="520284" y="1288084"/>
            <a:ext cx="416228" cy="416228"/>
          </a:xfrm>
          <a:custGeom>
            <a:avLst/>
            <a:gdLst/>
            <a:ahLst/>
            <a:cxnLst/>
            <a:rect l="l" t="t" r="r" b="b"/>
            <a:pathLst>
              <a:path w="416228" h="416228">
                <a:moveTo>
                  <a:pt x="69373" y="0"/>
                </a:moveTo>
                <a:lnTo>
                  <a:pt x="346855" y="0"/>
                </a:lnTo>
                <a:cubicBezTo>
                  <a:pt x="385168" y="0"/>
                  <a:pt x="416228" y="31059"/>
                  <a:pt x="416228" y="69373"/>
                </a:cubicBezTo>
                <a:lnTo>
                  <a:pt x="416228" y="346855"/>
                </a:lnTo>
                <a:cubicBezTo>
                  <a:pt x="416228" y="385168"/>
                  <a:pt x="385168" y="416228"/>
                  <a:pt x="346855" y="416228"/>
                </a:cubicBezTo>
                <a:lnTo>
                  <a:pt x="69373" y="416228"/>
                </a:lnTo>
                <a:cubicBezTo>
                  <a:pt x="31059" y="416228"/>
                  <a:pt x="0" y="385168"/>
                  <a:pt x="0" y="346855"/>
                </a:cubicBezTo>
                <a:lnTo>
                  <a:pt x="0" y="69373"/>
                </a:lnTo>
                <a:cubicBezTo>
                  <a:pt x="0" y="31059"/>
                  <a:pt x="31059" y="0"/>
                  <a:pt x="69373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8" name="Shape 6"/>
          <p:cNvSpPr/>
          <p:nvPr/>
        </p:nvSpPr>
        <p:spPr>
          <a:xfrm>
            <a:off x="641684" y="1409483"/>
            <a:ext cx="173428" cy="173428"/>
          </a:xfrm>
          <a:custGeom>
            <a:avLst/>
            <a:gdLst/>
            <a:ahLst/>
            <a:cxnLst/>
            <a:rect l="l" t="t" r="r" b="b"/>
            <a:pathLst>
              <a:path w="173428" h="173428">
                <a:moveTo>
                  <a:pt x="59616" y="8129"/>
                </a:moveTo>
                <a:cubicBezTo>
                  <a:pt x="59616" y="3624"/>
                  <a:pt x="55992" y="0"/>
                  <a:pt x="51486" y="0"/>
                </a:cubicBezTo>
                <a:cubicBezTo>
                  <a:pt x="46981" y="0"/>
                  <a:pt x="43357" y="3624"/>
                  <a:pt x="43357" y="8129"/>
                </a:cubicBezTo>
                <a:lnTo>
                  <a:pt x="43357" y="21679"/>
                </a:lnTo>
                <a:cubicBezTo>
                  <a:pt x="31400" y="21679"/>
                  <a:pt x="21679" y="31400"/>
                  <a:pt x="21679" y="43357"/>
                </a:cubicBezTo>
                <a:lnTo>
                  <a:pt x="8129" y="43357"/>
                </a:lnTo>
                <a:cubicBezTo>
                  <a:pt x="3624" y="43357"/>
                  <a:pt x="0" y="46981"/>
                  <a:pt x="0" y="51486"/>
                </a:cubicBezTo>
                <a:cubicBezTo>
                  <a:pt x="0" y="55992"/>
                  <a:pt x="3624" y="59616"/>
                  <a:pt x="8129" y="59616"/>
                </a:cubicBezTo>
                <a:lnTo>
                  <a:pt x="21679" y="59616"/>
                </a:lnTo>
                <a:lnTo>
                  <a:pt x="21679" y="78585"/>
                </a:lnTo>
                <a:lnTo>
                  <a:pt x="8129" y="78585"/>
                </a:lnTo>
                <a:cubicBezTo>
                  <a:pt x="3624" y="78585"/>
                  <a:pt x="0" y="82209"/>
                  <a:pt x="0" y="86714"/>
                </a:cubicBezTo>
                <a:cubicBezTo>
                  <a:pt x="0" y="91219"/>
                  <a:pt x="3624" y="94844"/>
                  <a:pt x="8129" y="94844"/>
                </a:cubicBezTo>
                <a:lnTo>
                  <a:pt x="21679" y="94844"/>
                </a:lnTo>
                <a:lnTo>
                  <a:pt x="21679" y="113812"/>
                </a:lnTo>
                <a:lnTo>
                  <a:pt x="8129" y="113812"/>
                </a:lnTo>
                <a:cubicBezTo>
                  <a:pt x="3624" y="113812"/>
                  <a:pt x="0" y="117437"/>
                  <a:pt x="0" y="121942"/>
                </a:cubicBezTo>
                <a:cubicBezTo>
                  <a:pt x="0" y="126447"/>
                  <a:pt x="3624" y="130071"/>
                  <a:pt x="8129" y="130071"/>
                </a:cubicBezTo>
                <a:lnTo>
                  <a:pt x="21679" y="130071"/>
                </a:lnTo>
                <a:cubicBezTo>
                  <a:pt x="21679" y="142028"/>
                  <a:pt x="31400" y="151750"/>
                  <a:pt x="43357" y="151750"/>
                </a:cubicBezTo>
                <a:lnTo>
                  <a:pt x="43357" y="165299"/>
                </a:lnTo>
                <a:cubicBezTo>
                  <a:pt x="43357" y="169804"/>
                  <a:pt x="46981" y="173428"/>
                  <a:pt x="51486" y="173428"/>
                </a:cubicBezTo>
                <a:cubicBezTo>
                  <a:pt x="55992" y="173428"/>
                  <a:pt x="59616" y="169804"/>
                  <a:pt x="59616" y="165299"/>
                </a:cubicBezTo>
                <a:lnTo>
                  <a:pt x="59616" y="151750"/>
                </a:lnTo>
                <a:lnTo>
                  <a:pt x="78585" y="151750"/>
                </a:lnTo>
                <a:lnTo>
                  <a:pt x="78585" y="165299"/>
                </a:lnTo>
                <a:cubicBezTo>
                  <a:pt x="78585" y="169804"/>
                  <a:pt x="82209" y="173428"/>
                  <a:pt x="86714" y="173428"/>
                </a:cubicBezTo>
                <a:cubicBezTo>
                  <a:pt x="91219" y="173428"/>
                  <a:pt x="94844" y="169804"/>
                  <a:pt x="94844" y="165299"/>
                </a:cubicBezTo>
                <a:lnTo>
                  <a:pt x="94844" y="151750"/>
                </a:lnTo>
                <a:lnTo>
                  <a:pt x="113812" y="151750"/>
                </a:lnTo>
                <a:lnTo>
                  <a:pt x="113812" y="165299"/>
                </a:lnTo>
                <a:cubicBezTo>
                  <a:pt x="113812" y="169804"/>
                  <a:pt x="117437" y="173428"/>
                  <a:pt x="121942" y="173428"/>
                </a:cubicBezTo>
                <a:cubicBezTo>
                  <a:pt x="126447" y="173428"/>
                  <a:pt x="130071" y="169804"/>
                  <a:pt x="130071" y="165299"/>
                </a:cubicBezTo>
                <a:lnTo>
                  <a:pt x="130071" y="151750"/>
                </a:lnTo>
                <a:cubicBezTo>
                  <a:pt x="142028" y="151750"/>
                  <a:pt x="151750" y="142028"/>
                  <a:pt x="151750" y="130071"/>
                </a:cubicBezTo>
                <a:lnTo>
                  <a:pt x="165299" y="130071"/>
                </a:lnTo>
                <a:cubicBezTo>
                  <a:pt x="169804" y="130071"/>
                  <a:pt x="173428" y="126447"/>
                  <a:pt x="173428" y="121942"/>
                </a:cubicBezTo>
                <a:cubicBezTo>
                  <a:pt x="173428" y="117437"/>
                  <a:pt x="169804" y="113812"/>
                  <a:pt x="165299" y="113812"/>
                </a:cubicBezTo>
                <a:lnTo>
                  <a:pt x="151750" y="113812"/>
                </a:lnTo>
                <a:lnTo>
                  <a:pt x="151750" y="94844"/>
                </a:lnTo>
                <a:lnTo>
                  <a:pt x="165299" y="94844"/>
                </a:lnTo>
                <a:cubicBezTo>
                  <a:pt x="169804" y="94844"/>
                  <a:pt x="173428" y="91219"/>
                  <a:pt x="173428" y="86714"/>
                </a:cubicBezTo>
                <a:cubicBezTo>
                  <a:pt x="173428" y="82209"/>
                  <a:pt x="169804" y="78585"/>
                  <a:pt x="165299" y="78585"/>
                </a:cubicBezTo>
                <a:lnTo>
                  <a:pt x="151750" y="78585"/>
                </a:lnTo>
                <a:lnTo>
                  <a:pt x="151750" y="59616"/>
                </a:lnTo>
                <a:lnTo>
                  <a:pt x="165299" y="59616"/>
                </a:lnTo>
                <a:cubicBezTo>
                  <a:pt x="169804" y="59616"/>
                  <a:pt x="173428" y="55992"/>
                  <a:pt x="173428" y="51486"/>
                </a:cubicBezTo>
                <a:cubicBezTo>
                  <a:pt x="173428" y="46981"/>
                  <a:pt x="169804" y="43357"/>
                  <a:pt x="165299" y="43357"/>
                </a:cubicBezTo>
                <a:lnTo>
                  <a:pt x="151750" y="43357"/>
                </a:lnTo>
                <a:cubicBezTo>
                  <a:pt x="151750" y="31400"/>
                  <a:pt x="142028" y="21679"/>
                  <a:pt x="130071" y="21679"/>
                </a:cubicBezTo>
                <a:lnTo>
                  <a:pt x="130071" y="8129"/>
                </a:lnTo>
                <a:cubicBezTo>
                  <a:pt x="130071" y="3624"/>
                  <a:pt x="126447" y="0"/>
                  <a:pt x="121942" y="0"/>
                </a:cubicBezTo>
                <a:cubicBezTo>
                  <a:pt x="117437" y="0"/>
                  <a:pt x="113812" y="3624"/>
                  <a:pt x="113812" y="8129"/>
                </a:cubicBezTo>
                <a:lnTo>
                  <a:pt x="113812" y="21679"/>
                </a:lnTo>
                <a:lnTo>
                  <a:pt x="94844" y="21679"/>
                </a:lnTo>
                <a:lnTo>
                  <a:pt x="94844" y="8129"/>
                </a:lnTo>
                <a:cubicBezTo>
                  <a:pt x="94844" y="3624"/>
                  <a:pt x="91219" y="0"/>
                  <a:pt x="86714" y="0"/>
                </a:cubicBezTo>
                <a:cubicBezTo>
                  <a:pt x="82209" y="0"/>
                  <a:pt x="78585" y="3624"/>
                  <a:pt x="78585" y="8129"/>
                </a:cubicBezTo>
                <a:lnTo>
                  <a:pt x="78585" y="21679"/>
                </a:lnTo>
                <a:lnTo>
                  <a:pt x="59616" y="21679"/>
                </a:lnTo>
                <a:lnTo>
                  <a:pt x="59616" y="8129"/>
                </a:lnTo>
                <a:close/>
                <a:moveTo>
                  <a:pt x="54196" y="43357"/>
                </a:moveTo>
                <a:lnTo>
                  <a:pt x="119232" y="43357"/>
                </a:lnTo>
                <a:cubicBezTo>
                  <a:pt x="125227" y="43357"/>
                  <a:pt x="130071" y="48201"/>
                  <a:pt x="130071" y="54196"/>
                </a:cubicBezTo>
                <a:lnTo>
                  <a:pt x="130071" y="119232"/>
                </a:lnTo>
                <a:cubicBezTo>
                  <a:pt x="130071" y="125227"/>
                  <a:pt x="125227" y="130071"/>
                  <a:pt x="119232" y="130071"/>
                </a:cubicBezTo>
                <a:lnTo>
                  <a:pt x="54196" y="130071"/>
                </a:lnTo>
                <a:cubicBezTo>
                  <a:pt x="48201" y="130071"/>
                  <a:pt x="43357" y="125227"/>
                  <a:pt x="43357" y="119232"/>
                </a:cubicBezTo>
                <a:lnTo>
                  <a:pt x="43357" y="54196"/>
                </a:lnTo>
                <a:cubicBezTo>
                  <a:pt x="43357" y="48201"/>
                  <a:pt x="48201" y="43357"/>
                  <a:pt x="54196" y="43357"/>
                </a:cubicBezTo>
                <a:close/>
                <a:moveTo>
                  <a:pt x="59616" y="59616"/>
                </a:moveTo>
                <a:lnTo>
                  <a:pt x="59616" y="113812"/>
                </a:lnTo>
                <a:lnTo>
                  <a:pt x="113812" y="113812"/>
                </a:lnTo>
                <a:lnTo>
                  <a:pt x="113812" y="59616"/>
                </a:lnTo>
                <a:lnTo>
                  <a:pt x="59616" y="5961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1075255" y="1288084"/>
            <a:ext cx="6789713" cy="242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6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设备选型与硬件架构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075255" y="1634940"/>
            <a:ext cx="3303807" cy="624341"/>
          </a:xfrm>
          <a:custGeom>
            <a:avLst/>
            <a:gdLst/>
            <a:ahLst/>
            <a:cxnLst/>
            <a:rect l="l" t="t" r="r" b="b"/>
            <a:pathLst>
              <a:path w="3303807" h="624341">
                <a:moveTo>
                  <a:pt x="34688" y="0"/>
                </a:moveTo>
                <a:lnTo>
                  <a:pt x="3269118" y="0"/>
                </a:lnTo>
                <a:cubicBezTo>
                  <a:pt x="3288276" y="0"/>
                  <a:pt x="3303807" y="15531"/>
                  <a:pt x="3303807" y="34688"/>
                </a:cubicBezTo>
                <a:lnTo>
                  <a:pt x="3303807" y="589653"/>
                </a:lnTo>
                <a:cubicBezTo>
                  <a:pt x="3303807" y="608811"/>
                  <a:pt x="3288276" y="624341"/>
                  <a:pt x="3269118" y="624341"/>
                </a:cubicBezTo>
                <a:lnTo>
                  <a:pt x="34688" y="624341"/>
                </a:lnTo>
                <a:cubicBezTo>
                  <a:pt x="15531" y="624341"/>
                  <a:pt x="0" y="608811"/>
                  <a:pt x="0" y="589653"/>
                </a:cubicBezTo>
                <a:lnTo>
                  <a:pt x="0" y="34688"/>
                </a:lnTo>
                <a:cubicBezTo>
                  <a:pt x="0" y="15531"/>
                  <a:pt x="15531" y="0"/>
                  <a:pt x="34688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179312" y="1738997"/>
            <a:ext cx="3156393" cy="173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设备型号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179312" y="1947111"/>
            <a:ext cx="3165064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H3C SR8804-X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480860" y="1634940"/>
            <a:ext cx="3303807" cy="624341"/>
          </a:xfrm>
          <a:custGeom>
            <a:avLst/>
            <a:gdLst/>
            <a:ahLst/>
            <a:cxnLst/>
            <a:rect l="l" t="t" r="r" b="b"/>
            <a:pathLst>
              <a:path w="3303807" h="624341">
                <a:moveTo>
                  <a:pt x="34688" y="0"/>
                </a:moveTo>
                <a:lnTo>
                  <a:pt x="3269118" y="0"/>
                </a:lnTo>
                <a:cubicBezTo>
                  <a:pt x="3288276" y="0"/>
                  <a:pt x="3303807" y="15531"/>
                  <a:pt x="3303807" y="34688"/>
                </a:cubicBezTo>
                <a:lnTo>
                  <a:pt x="3303807" y="589653"/>
                </a:lnTo>
                <a:cubicBezTo>
                  <a:pt x="3303807" y="608811"/>
                  <a:pt x="3288276" y="624341"/>
                  <a:pt x="3269118" y="624341"/>
                </a:cubicBezTo>
                <a:lnTo>
                  <a:pt x="34688" y="624341"/>
                </a:lnTo>
                <a:cubicBezTo>
                  <a:pt x="15531" y="624341"/>
                  <a:pt x="0" y="608811"/>
                  <a:pt x="0" y="589653"/>
                </a:cubicBezTo>
                <a:lnTo>
                  <a:pt x="0" y="34688"/>
                </a:lnTo>
                <a:cubicBezTo>
                  <a:pt x="0" y="15531"/>
                  <a:pt x="15531" y="0"/>
                  <a:pt x="34688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4584917" y="1738997"/>
            <a:ext cx="3156393" cy="173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交换容量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584917" y="1947111"/>
            <a:ext cx="3165064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1.44 Tbps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075255" y="2363338"/>
            <a:ext cx="3303807" cy="624341"/>
          </a:xfrm>
          <a:custGeom>
            <a:avLst/>
            <a:gdLst/>
            <a:ahLst/>
            <a:cxnLst/>
            <a:rect l="l" t="t" r="r" b="b"/>
            <a:pathLst>
              <a:path w="3303807" h="624341">
                <a:moveTo>
                  <a:pt x="34688" y="0"/>
                </a:moveTo>
                <a:lnTo>
                  <a:pt x="3269118" y="0"/>
                </a:lnTo>
                <a:cubicBezTo>
                  <a:pt x="3288276" y="0"/>
                  <a:pt x="3303807" y="15531"/>
                  <a:pt x="3303807" y="34688"/>
                </a:cubicBezTo>
                <a:lnTo>
                  <a:pt x="3303807" y="589653"/>
                </a:lnTo>
                <a:cubicBezTo>
                  <a:pt x="3303807" y="608811"/>
                  <a:pt x="3288276" y="624341"/>
                  <a:pt x="3269118" y="624341"/>
                </a:cubicBezTo>
                <a:lnTo>
                  <a:pt x="34688" y="624341"/>
                </a:lnTo>
                <a:cubicBezTo>
                  <a:pt x="15531" y="624341"/>
                  <a:pt x="0" y="608811"/>
                  <a:pt x="0" y="589653"/>
                </a:cubicBezTo>
                <a:lnTo>
                  <a:pt x="0" y="34688"/>
                </a:lnTo>
                <a:cubicBezTo>
                  <a:pt x="0" y="15531"/>
                  <a:pt x="15531" y="0"/>
                  <a:pt x="34688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179312" y="2467395"/>
            <a:ext cx="3156393" cy="173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转发性能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79312" y="2675509"/>
            <a:ext cx="3165064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800 Mpps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480860" y="2363338"/>
            <a:ext cx="3303807" cy="624341"/>
          </a:xfrm>
          <a:custGeom>
            <a:avLst/>
            <a:gdLst/>
            <a:ahLst/>
            <a:cxnLst/>
            <a:rect l="l" t="t" r="r" b="b"/>
            <a:pathLst>
              <a:path w="3303807" h="624341">
                <a:moveTo>
                  <a:pt x="34688" y="0"/>
                </a:moveTo>
                <a:lnTo>
                  <a:pt x="3269118" y="0"/>
                </a:lnTo>
                <a:cubicBezTo>
                  <a:pt x="3288276" y="0"/>
                  <a:pt x="3303807" y="15531"/>
                  <a:pt x="3303807" y="34688"/>
                </a:cubicBezTo>
                <a:lnTo>
                  <a:pt x="3303807" y="589653"/>
                </a:lnTo>
                <a:cubicBezTo>
                  <a:pt x="3303807" y="608811"/>
                  <a:pt x="3288276" y="624341"/>
                  <a:pt x="3269118" y="624341"/>
                </a:cubicBezTo>
                <a:lnTo>
                  <a:pt x="34688" y="624341"/>
                </a:lnTo>
                <a:cubicBezTo>
                  <a:pt x="15531" y="624341"/>
                  <a:pt x="0" y="608811"/>
                  <a:pt x="0" y="589653"/>
                </a:cubicBezTo>
                <a:lnTo>
                  <a:pt x="0" y="34688"/>
                </a:lnTo>
                <a:cubicBezTo>
                  <a:pt x="0" y="15531"/>
                  <a:pt x="15531" y="0"/>
                  <a:pt x="34688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4584917" y="2467395"/>
            <a:ext cx="3156393" cy="173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端口配置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584917" y="2675509"/>
            <a:ext cx="3165064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≥2×10GE + ≥12×GE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75255" y="3091737"/>
            <a:ext cx="6772370" cy="450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2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</a:t>
            </a:r>
            <a:r>
              <a:rPr lang="en-US" sz="1092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分布式硬件转发架构</a:t>
            </a:r>
            <a:r>
              <a:rPr lang="en-US" sz="1092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,控制与转发平面物理分离,路由计算由独立模块完成,数据转发由专用ASIC线速处理。关键部件冗余,整机无单点故障。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46856" y="3872163"/>
            <a:ext cx="7604825" cy="2263238"/>
          </a:xfrm>
          <a:custGeom>
            <a:avLst/>
            <a:gdLst/>
            <a:ahLst/>
            <a:cxnLst/>
            <a:rect l="l" t="t" r="r" b="b"/>
            <a:pathLst>
              <a:path w="7604825" h="2263238">
                <a:moveTo>
                  <a:pt x="34686" y="0"/>
                </a:moveTo>
                <a:lnTo>
                  <a:pt x="7570139" y="0"/>
                </a:lnTo>
                <a:cubicBezTo>
                  <a:pt x="7589296" y="0"/>
                  <a:pt x="7604825" y="15529"/>
                  <a:pt x="7604825" y="34686"/>
                </a:cubicBezTo>
                <a:lnTo>
                  <a:pt x="7604825" y="2193869"/>
                </a:lnTo>
                <a:cubicBezTo>
                  <a:pt x="7604825" y="2232180"/>
                  <a:pt x="7573768" y="2263238"/>
                  <a:pt x="7535457" y="2263238"/>
                </a:cubicBezTo>
                <a:lnTo>
                  <a:pt x="69368" y="2263238"/>
                </a:lnTo>
                <a:cubicBezTo>
                  <a:pt x="31057" y="2263238"/>
                  <a:pt x="0" y="2232180"/>
                  <a:pt x="0" y="2193869"/>
                </a:cubicBezTo>
                <a:lnTo>
                  <a:pt x="0" y="34686"/>
                </a:lnTo>
                <a:cubicBezTo>
                  <a:pt x="0" y="15542"/>
                  <a:pt x="15542" y="0"/>
                  <a:pt x="3468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2028" dist="3468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4" name="Shape 22"/>
          <p:cNvSpPr/>
          <p:nvPr/>
        </p:nvSpPr>
        <p:spPr>
          <a:xfrm>
            <a:off x="346856" y="3872163"/>
            <a:ext cx="7604825" cy="34686"/>
          </a:xfrm>
          <a:custGeom>
            <a:avLst/>
            <a:gdLst/>
            <a:ahLst/>
            <a:cxnLst/>
            <a:rect l="l" t="t" r="r" b="b"/>
            <a:pathLst>
              <a:path w="7604825" h="34686">
                <a:moveTo>
                  <a:pt x="34686" y="0"/>
                </a:moveTo>
                <a:lnTo>
                  <a:pt x="7570139" y="0"/>
                </a:lnTo>
                <a:cubicBezTo>
                  <a:pt x="7589296" y="0"/>
                  <a:pt x="7604825" y="15529"/>
                  <a:pt x="7604825" y="34686"/>
                </a:cubicBezTo>
                <a:lnTo>
                  <a:pt x="7604825" y="34686"/>
                </a:lnTo>
                <a:lnTo>
                  <a:pt x="0" y="34686"/>
                </a:lnTo>
                <a:lnTo>
                  <a:pt x="0" y="34686"/>
                </a:lnTo>
                <a:cubicBezTo>
                  <a:pt x="0" y="15542"/>
                  <a:pt x="15542" y="0"/>
                  <a:pt x="34686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5" name="Shape 23"/>
          <p:cNvSpPr/>
          <p:nvPr/>
        </p:nvSpPr>
        <p:spPr>
          <a:xfrm>
            <a:off x="520284" y="4062934"/>
            <a:ext cx="416228" cy="416228"/>
          </a:xfrm>
          <a:custGeom>
            <a:avLst/>
            <a:gdLst/>
            <a:ahLst/>
            <a:cxnLst/>
            <a:rect l="l" t="t" r="r" b="b"/>
            <a:pathLst>
              <a:path w="416228" h="416228">
                <a:moveTo>
                  <a:pt x="69373" y="0"/>
                </a:moveTo>
                <a:lnTo>
                  <a:pt x="346855" y="0"/>
                </a:lnTo>
                <a:cubicBezTo>
                  <a:pt x="385168" y="0"/>
                  <a:pt x="416228" y="31059"/>
                  <a:pt x="416228" y="69373"/>
                </a:cubicBezTo>
                <a:lnTo>
                  <a:pt x="416228" y="346855"/>
                </a:lnTo>
                <a:cubicBezTo>
                  <a:pt x="416228" y="385168"/>
                  <a:pt x="385168" y="416228"/>
                  <a:pt x="346855" y="416228"/>
                </a:cubicBezTo>
                <a:lnTo>
                  <a:pt x="69373" y="416228"/>
                </a:lnTo>
                <a:cubicBezTo>
                  <a:pt x="31059" y="416228"/>
                  <a:pt x="0" y="385168"/>
                  <a:pt x="0" y="346855"/>
                </a:cubicBezTo>
                <a:lnTo>
                  <a:pt x="0" y="69373"/>
                </a:lnTo>
                <a:cubicBezTo>
                  <a:pt x="0" y="31059"/>
                  <a:pt x="31059" y="0"/>
                  <a:pt x="69373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6" name="Shape 24"/>
          <p:cNvSpPr/>
          <p:nvPr/>
        </p:nvSpPr>
        <p:spPr>
          <a:xfrm>
            <a:off x="630845" y="4184334"/>
            <a:ext cx="195107" cy="173428"/>
          </a:xfrm>
          <a:custGeom>
            <a:avLst/>
            <a:gdLst/>
            <a:ahLst/>
            <a:cxnLst/>
            <a:rect l="l" t="t" r="r" b="b"/>
            <a:pathLst>
              <a:path w="195107" h="173428">
                <a:moveTo>
                  <a:pt x="84004" y="29808"/>
                </a:moveTo>
                <a:lnTo>
                  <a:pt x="111102" y="29808"/>
                </a:lnTo>
                <a:lnTo>
                  <a:pt x="111102" y="46067"/>
                </a:lnTo>
                <a:lnTo>
                  <a:pt x="84004" y="46067"/>
                </a:lnTo>
                <a:lnTo>
                  <a:pt x="84004" y="29808"/>
                </a:lnTo>
                <a:close/>
                <a:moveTo>
                  <a:pt x="81294" y="10839"/>
                </a:moveTo>
                <a:cubicBezTo>
                  <a:pt x="72318" y="10839"/>
                  <a:pt x="65036" y="18122"/>
                  <a:pt x="65036" y="27098"/>
                </a:cubicBezTo>
                <a:lnTo>
                  <a:pt x="65036" y="48777"/>
                </a:lnTo>
                <a:cubicBezTo>
                  <a:pt x="65036" y="57753"/>
                  <a:pt x="72318" y="65036"/>
                  <a:pt x="81294" y="65036"/>
                </a:cubicBezTo>
                <a:lnTo>
                  <a:pt x="86714" y="65036"/>
                </a:lnTo>
                <a:lnTo>
                  <a:pt x="86714" y="75875"/>
                </a:lnTo>
                <a:lnTo>
                  <a:pt x="10839" y="75875"/>
                </a:lnTo>
                <a:cubicBezTo>
                  <a:pt x="4844" y="75875"/>
                  <a:pt x="0" y="80719"/>
                  <a:pt x="0" y="86714"/>
                </a:cubicBezTo>
                <a:cubicBezTo>
                  <a:pt x="0" y="92710"/>
                  <a:pt x="4844" y="97553"/>
                  <a:pt x="10839" y="97553"/>
                </a:cubicBezTo>
                <a:lnTo>
                  <a:pt x="43357" y="97553"/>
                </a:lnTo>
                <a:lnTo>
                  <a:pt x="43357" y="108393"/>
                </a:lnTo>
                <a:lnTo>
                  <a:pt x="37937" y="108393"/>
                </a:lnTo>
                <a:cubicBezTo>
                  <a:pt x="28961" y="108393"/>
                  <a:pt x="21679" y="115675"/>
                  <a:pt x="21679" y="124651"/>
                </a:cubicBezTo>
                <a:lnTo>
                  <a:pt x="21679" y="146330"/>
                </a:lnTo>
                <a:cubicBezTo>
                  <a:pt x="21679" y="155306"/>
                  <a:pt x="28961" y="162589"/>
                  <a:pt x="37937" y="162589"/>
                </a:cubicBezTo>
                <a:lnTo>
                  <a:pt x="70455" y="162589"/>
                </a:lnTo>
                <a:cubicBezTo>
                  <a:pt x="79431" y="162589"/>
                  <a:pt x="86714" y="155306"/>
                  <a:pt x="86714" y="146330"/>
                </a:cubicBezTo>
                <a:lnTo>
                  <a:pt x="86714" y="124651"/>
                </a:lnTo>
                <a:cubicBezTo>
                  <a:pt x="86714" y="115675"/>
                  <a:pt x="79431" y="108393"/>
                  <a:pt x="70455" y="108393"/>
                </a:cubicBezTo>
                <a:lnTo>
                  <a:pt x="65036" y="108393"/>
                </a:lnTo>
                <a:lnTo>
                  <a:pt x="65036" y="97553"/>
                </a:lnTo>
                <a:lnTo>
                  <a:pt x="130071" y="97553"/>
                </a:lnTo>
                <a:lnTo>
                  <a:pt x="130071" y="108393"/>
                </a:lnTo>
                <a:lnTo>
                  <a:pt x="124651" y="108393"/>
                </a:lnTo>
                <a:cubicBezTo>
                  <a:pt x="115675" y="108393"/>
                  <a:pt x="108393" y="115675"/>
                  <a:pt x="108393" y="124651"/>
                </a:cubicBezTo>
                <a:lnTo>
                  <a:pt x="108393" y="146330"/>
                </a:lnTo>
                <a:cubicBezTo>
                  <a:pt x="108393" y="155306"/>
                  <a:pt x="115675" y="162589"/>
                  <a:pt x="124651" y="162589"/>
                </a:cubicBezTo>
                <a:lnTo>
                  <a:pt x="157169" y="162589"/>
                </a:lnTo>
                <a:cubicBezTo>
                  <a:pt x="166146" y="162589"/>
                  <a:pt x="173428" y="155306"/>
                  <a:pt x="173428" y="146330"/>
                </a:cubicBezTo>
                <a:lnTo>
                  <a:pt x="173428" y="124651"/>
                </a:lnTo>
                <a:cubicBezTo>
                  <a:pt x="173428" y="115675"/>
                  <a:pt x="166146" y="108393"/>
                  <a:pt x="157169" y="108393"/>
                </a:cubicBezTo>
                <a:lnTo>
                  <a:pt x="151750" y="108393"/>
                </a:lnTo>
                <a:lnTo>
                  <a:pt x="151750" y="97553"/>
                </a:lnTo>
                <a:lnTo>
                  <a:pt x="184267" y="97553"/>
                </a:lnTo>
                <a:cubicBezTo>
                  <a:pt x="190263" y="97553"/>
                  <a:pt x="195107" y="92710"/>
                  <a:pt x="195107" y="86714"/>
                </a:cubicBezTo>
                <a:cubicBezTo>
                  <a:pt x="195107" y="80719"/>
                  <a:pt x="190263" y="75875"/>
                  <a:pt x="184267" y="75875"/>
                </a:cubicBezTo>
                <a:lnTo>
                  <a:pt x="108393" y="75875"/>
                </a:lnTo>
                <a:lnTo>
                  <a:pt x="108393" y="65036"/>
                </a:lnTo>
                <a:lnTo>
                  <a:pt x="113812" y="65036"/>
                </a:lnTo>
                <a:cubicBezTo>
                  <a:pt x="122788" y="65036"/>
                  <a:pt x="130071" y="57753"/>
                  <a:pt x="130071" y="48777"/>
                </a:cubicBezTo>
                <a:lnTo>
                  <a:pt x="130071" y="27098"/>
                </a:lnTo>
                <a:cubicBezTo>
                  <a:pt x="130071" y="18122"/>
                  <a:pt x="122788" y="10839"/>
                  <a:pt x="113812" y="10839"/>
                </a:cubicBezTo>
                <a:lnTo>
                  <a:pt x="81294" y="10839"/>
                </a:lnTo>
                <a:close/>
                <a:moveTo>
                  <a:pt x="151750" y="127361"/>
                </a:moveTo>
                <a:lnTo>
                  <a:pt x="154459" y="127361"/>
                </a:lnTo>
                <a:lnTo>
                  <a:pt x="154459" y="143620"/>
                </a:lnTo>
                <a:lnTo>
                  <a:pt x="127361" y="143620"/>
                </a:lnTo>
                <a:lnTo>
                  <a:pt x="127361" y="127361"/>
                </a:lnTo>
                <a:lnTo>
                  <a:pt x="151750" y="127361"/>
                </a:lnTo>
                <a:close/>
                <a:moveTo>
                  <a:pt x="65036" y="127361"/>
                </a:moveTo>
                <a:lnTo>
                  <a:pt x="67745" y="127361"/>
                </a:lnTo>
                <a:lnTo>
                  <a:pt x="67745" y="143620"/>
                </a:lnTo>
                <a:lnTo>
                  <a:pt x="40647" y="143620"/>
                </a:lnTo>
                <a:lnTo>
                  <a:pt x="40647" y="127361"/>
                </a:lnTo>
                <a:lnTo>
                  <a:pt x="65036" y="127361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Text 25"/>
          <p:cNvSpPr/>
          <p:nvPr/>
        </p:nvSpPr>
        <p:spPr>
          <a:xfrm>
            <a:off x="1075255" y="4062934"/>
            <a:ext cx="6789713" cy="242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6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路由体系与MPLS VPN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092597" y="4444476"/>
            <a:ext cx="138743" cy="138743"/>
          </a:xfrm>
          <a:custGeom>
            <a:avLst/>
            <a:gdLst/>
            <a:ahLst/>
            <a:cxnLst/>
            <a:rect l="l" t="t" r="r" b="b"/>
            <a:pathLst>
              <a:path w="138743" h="138743">
                <a:moveTo>
                  <a:pt x="69371" y="138743"/>
                </a:moveTo>
                <a:cubicBezTo>
                  <a:pt x="107658" y="138743"/>
                  <a:pt x="138743" y="107658"/>
                  <a:pt x="138743" y="69371"/>
                </a:cubicBezTo>
                <a:cubicBezTo>
                  <a:pt x="138743" y="31084"/>
                  <a:pt x="107658" y="0"/>
                  <a:pt x="69371" y="0"/>
                </a:cubicBezTo>
                <a:cubicBezTo>
                  <a:pt x="31084" y="0"/>
                  <a:pt x="0" y="31084"/>
                  <a:pt x="0" y="69371"/>
                </a:cubicBezTo>
                <a:cubicBezTo>
                  <a:pt x="0" y="107658"/>
                  <a:pt x="31084" y="138743"/>
                  <a:pt x="69371" y="138743"/>
                </a:cubicBezTo>
                <a:close/>
                <a:moveTo>
                  <a:pt x="92242" y="57638"/>
                </a:moveTo>
                <a:lnTo>
                  <a:pt x="70564" y="92323"/>
                </a:lnTo>
                <a:cubicBezTo>
                  <a:pt x="69425" y="94139"/>
                  <a:pt x="67474" y="95277"/>
                  <a:pt x="65334" y="95385"/>
                </a:cubicBezTo>
                <a:cubicBezTo>
                  <a:pt x="63193" y="95494"/>
                  <a:pt x="61133" y="94518"/>
                  <a:pt x="59860" y="92784"/>
                </a:cubicBezTo>
                <a:lnTo>
                  <a:pt x="46853" y="75441"/>
                </a:lnTo>
                <a:cubicBezTo>
                  <a:pt x="44685" y="72569"/>
                  <a:pt x="45281" y="68504"/>
                  <a:pt x="48153" y="66336"/>
                </a:cubicBezTo>
                <a:cubicBezTo>
                  <a:pt x="51026" y="64168"/>
                  <a:pt x="55091" y="64765"/>
                  <a:pt x="57258" y="67637"/>
                </a:cubicBezTo>
                <a:lnTo>
                  <a:pt x="64575" y="77392"/>
                </a:lnTo>
                <a:lnTo>
                  <a:pt x="81213" y="50755"/>
                </a:lnTo>
                <a:cubicBezTo>
                  <a:pt x="83110" y="47720"/>
                  <a:pt x="87121" y="46771"/>
                  <a:pt x="90183" y="48695"/>
                </a:cubicBezTo>
                <a:cubicBezTo>
                  <a:pt x="93245" y="50619"/>
                  <a:pt x="94166" y="54603"/>
                  <a:pt x="92242" y="57665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9" name="Text 27"/>
          <p:cNvSpPr/>
          <p:nvPr/>
        </p:nvSpPr>
        <p:spPr>
          <a:xfrm>
            <a:off x="1318054" y="4409791"/>
            <a:ext cx="3806748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IGP协议：</a:t>
            </a:r>
            <a:r>
              <a:rPr lang="en-US" sz="1092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骨干内部采用OSPF/IS-IS,保证拓扑变化时快速收敛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092597" y="4721963"/>
            <a:ext cx="138743" cy="138743"/>
          </a:xfrm>
          <a:custGeom>
            <a:avLst/>
            <a:gdLst/>
            <a:ahLst/>
            <a:cxnLst/>
            <a:rect l="l" t="t" r="r" b="b"/>
            <a:pathLst>
              <a:path w="138743" h="138743">
                <a:moveTo>
                  <a:pt x="69371" y="138743"/>
                </a:moveTo>
                <a:cubicBezTo>
                  <a:pt x="107658" y="138743"/>
                  <a:pt x="138743" y="107658"/>
                  <a:pt x="138743" y="69371"/>
                </a:cubicBezTo>
                <a:cubicBezTo>
                  <a:pt x="138743" y="31084"/>
                  <a:pt x="107658" y="0"/>
                  <a:pt x="69371" y="0"/>
                </a:cubicBezTo>
                <a:cubicBezTo>
                  <a:pt x="31084" y="0"/>
                  <a:pt x="0" y="31084"/>
                  <a:pt x="0" y="69371"/>
                </a:cubicBezTo>
                <a:cubicBezTo>
                  <a:pt x="0" y="107658"/>
                  <a:pt x="31084" y="138743"/>
                  <a:pt x="69371" y="138743"/>
                </a:cubicBezTo>
                <a:close/>
                <a:moveTo>
                  <a:pt x="92242" y="57638"/>
                </a:moveTo>
                <a:lnTo>
                  <a:pt x="70564" y="92323"/>
                </a:lnTo>
                <a:cubicBezTo>
                  <a:pt x="69425" y="94139"/>
                  <a:pt x="67474" y="95277"/>
                  <a:pt x="65334" y="95385"/>
                </a:cubicBezTo>
                <a:cubicBezTo>
                  <a:pt x="63193" y="95494"/>
                  <a:pt x="61133" y="94518"/>
                  <a:pt x="59860" y="92784"/>
                </a:cubicBezTo>
                <a:lnTo>
                  <a:pt x="46853" y="75441"/>
                </a:lnTo>
                <a:cubicBezTo>
                  <a:pt x="44685" y="72569"/>
                  <a:pt x="45281" y="68504"/>
                  <a:pt x="48153" y="66336"/>
                </a:cubicBezTo>
                <a:cubicBezTo>
                  <a:pt x="51026" y="64168"/>
                  <a:pt x="55091" y="64765"/>
                  <a:pt x="57258" y="67637"/>
                </a:cubicBezTo>
                <a:lnTo>
                  <a:pt x="64575" y="77392"/>
                </a:lnTo>
                <a:lnTo>
                  <a:pt x="81213" y="50755"/>
                </a:lnTo>
                <a:cubicBezTo>
                  <a:pt x="83110" y="47720"/>
                  <a:pt x="87121" y="46771"/>
                  <a:pt x="90183" y="48695"/>
                </a:cubicBezTo>
                <a:cubicBezTo>
                  <a:pt x="93245" y="50619"/>
                  <a:pt x="94166" y="54603"/>
                  <a:pt x="92242" y="57665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1" name="Text 29"/>
          <p:cNvSpPr/>
          <p:nvPr/>
        </p:nvSpPr>
        <p:spPr>
          <a:xfrm>
            <a:off x="1318054" y="4687278"/>
            <a:ext cx="4500461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BGP协议：</a:t>
            </a:r>
            <a:r>
              <a:rPr lang="en-US" sz="1092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VPN与跨域场景采用BGP-4/BGP4+,实现大规模路由可控传播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092597" y="4999449"/>
            <a:ext cx="138743" cy="138743"/>
          </a:xfrm>
          <a:custGeom>
            <a:avLst/>
            <a:gdLst/>
            <a:ahLst/>
            <a:cxnLst/>
            <a:rect l="l" t="t" r="r" b="b"/>
            <a:pathLst>
              <a:path w="138743" h="138743">
                <a:moveTo>
                  <a:pt x="69371" y="138743"/>
                </a:moveTo>
                <a:cubicBezTo>
                  <a:pt x="107658" y="138743"/>
                  <a:pt x="138743" y="107658"/>
                  <a:pt x="138743" y="69371"/>
                </a:cubicBezTo>
                <a:cubicBezTo>
                  <a:pt x="138743" y="31084"/>
                  <a:pt x="107658" y="0"/>
                  <a:pt x="69371" y="0"/>
                </a:cubicBezTo>
                <a:cubicBezTo>
                  <a:pt x="31084" y="0"/>
                  <a:pt x="0" y="31084"/>
                  <a:pt x="0" y="69371"/>
                </a:cubicBezTo>
                <a:cubicBezTo>
                  <a:pt x="0" y="107658"/>
                  <a:pt x="31084" y="138743"/>
                  <a:pt x="69371" y="138743"/>
                </a:cubicBezTo>
                <a:close/>
                <a:moveTo>
                  <a:pt x="92242" y="57638"/>
                </a:moveTo>
                <a:lnTo>
                  <a:pt x="70564" y="92323"/>
                </a:lnTo>
                <a:cubicBezTo>
                  <a:pt x="69425" y="94139"/>
                  <a:pt x="67474" y="95277"/>
                  <a:pt x="65334" y="95385"/>
                </a:cubicBezTo>
                <a:cubicBezTo>
                  <a:pt x="63193" y="95494"/>
                  <a:pt x="61133" y="94518"/>
                  <a:pt x="59860" y="92784"/>
                </a:cubicBezTo>
                <a:lnTo>
                  <a:pt x="46853" y="75441"/>
                </a:lnTo>
                <a:cubicBezTo>
                  <a:pt x="44685" y="72569"/>
                  <a:pt x="45281" y="68504"/>
                  <a:pt x="48153" y="66336"/>
                </a:cubicBezTo>
                <a:cubicBezTo>
                  <a:pt x="51026" y="64168"/>
                  <a:pt x="55091" y="64765"/>
                  <a:pt x="57258" y="67637"/>
                </a:cubicBezTo>
                <a:lnTo>
                  <a:pt x="64575" y="77392"/>
                </a:lnTo>
                <a:lnTo>
                  <a:pt x="81213" y="50755"/>
                </a:lnTo>
                <a:cubicBezTo>
                  <a:pt x="83110" y="47720"/>
                  <a:pt x="87121" y="46771"/>
                  <a:pt x="90183" y="48695"/>
                </a:cubicBezTo>
                <a:cubicBezTo>
                  <a:pt x="93245" y="50619"/>
                  <a:pt x="94166" y="54603"/>
                  <a:pt x="92242" y="57665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3" name="Text 31"/>
          <p:cNvSpPr/>
          <p:nvPr/>
        </p:nvSpPr>
        <p:spPr>
          <a:xfrm>
            <a:off x="1318054" y="4964763"/>
            <a:ext cx="3763391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双协议栈：</a:t>
            </a:r>
            <a:r>
              <a:rPr lang="en-US" sz="1092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IPv4/IPv6双栈运行,支持6PE、隧道技术,平滑演进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092597" y="5276934"/>
            <a:ext cx="138743" cy="138743"/>
          </a:xfrm>
          <a:custGeom>
            <a:avLst/>
            <a:gdLst/>
            <a:ahLst/>
            <a:cxnLst/>
            <a:rect l="l" t="t" r="r" b="b"/>
            <a:pathLst>
              <a:path w="138743" h="138743">
                <a:moveTo>
                  <a:pt x="69371" y="138743"/>
                </a:moveTo>
                <a:cubicBezTo>
                  <a:pt x="107658" y="138743"/>
                  <a:pt x="138743" y="107658"/>
                  <a:pt x="138743" y="69371"/>
                </a:cubicBezTo>
                <a:cubicBezTo>
                  <a:pt x="138743" y="31084"/>
                  <a:pt x="107658" y="0"/>
                  <a:pt x="69371" y="0"/>
                </a:cubicBezTo>
                <a:cubicBezTo>
                  <a:pt x="31084" y="0"/>
                  <a:pt x="0" y="31084"/>
                  <a:pt x="0" y="69371"/>
                </a:cubicBezTo>
                <a:cubicBezTo>
                  <a:pt x="0" y="107658"/>
                  <a:pt x="31084" y="138743"/>
                  <a:pt x="69371" y="138743"/>
                </a:cubicBezTo>
                <a:close/>
                <a:moveTo>
                  <a:pt x="92242" y="57638"/>
                </a:moveTo>
                <a:lnTo>
                  <a:pt x="70564" y="92323"/>
                </a:lnTo>
                <a:cubicBezTo>
                  <a:pt x="69425" y="94139"/>
                  <a:pt x="67474" y="95277"/>
                  <a:pt x="65334" y="95385"/>
                </a:cubicBezTo>
                <a:cubicBezTo>
                  <a:pt x="63193" y="95494"/>
                  <a:pt x="61133" y="94518"/>
                  <a:pt x="59860" y="92784"/>
                </a:cubicBezTo>
                <a:lnTo>
                  <a:pt x="46853" y="75441"/>
                </a:lnTo>
                <a:cubicBezTo>
                  <a:pt x="44685" y="72569"/>
                  <a:pt x="45281" y="68504"/>
                  <a:pt x="48153" y="66336"/>
                </a:cubicBezTo>
                <a:cubicBezTo>
                  <a:pt x="51026" y="64168"/>
                  <a:pt x="55091" y="64765"/>
                  <a:pt x="57258" y="67637"/>
                </a:cubicBezTo>
                <a:lnTo>
                  <a:pt x="64575" y="77392"/>
                </a:lnTo>
                <a:lnTo>
                  <a:pt x="81213" y="50755"/>
                </a:lnTo>
                <a:cubicBezTo>
                  <a:pt x="83110" y="47720"/>
                  <a:pt x="87121" y="46771"/>
                  <a:pt x="90183" y="48695"/>
                </a:cubicBezTo>
                <a:cubicBezTo>
                  <a:pt x="93245" y="50619"/>
                  <a:pt x="94166" y="54603"/>
                  <a:pt x="92242" y="57665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5" name="Text 33"/>
          <p:cNvSpPr/>
          <p:nvPr/>
        </p:nvSpPr>
        <p:spPr>
          <a:xfrm>
            <a:off x="1318054" y="5242248"/>
            <a:ext cx="4275004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MPLS VPN：</a:t>
            </a:r>
            <a:r>
              <a:rPr lang="en-US" sz="1092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支持L3VPN+L2VPN(VPLS/VLL)混合部署,业务灵活承载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086817" y="5554419"/>
            <a:ext cx="6697218" cy="407556"/>
          </a:xfrm>
          <a:custGeom>
            <a:avLst/>
            <a:gdLst/>
            <a:ahLst/>
            <a:cxnLst/>
            <a:rect l="l" t="t" r="r" b="b"/>
            <a:pathLst>
              <a:path w="6697218" h="407556">
                <a:moveTo>
                  <a:pt x="23124" y="0"/>
                </a:moveTo>
                <a:lnTo>
                  <a:pt x="6662531" y="0"/>
                </a:lnTo>
                <a:cubicBezTo>
                  <a:pt x="6681688" y="0"/>
                  <a:pt x="6697218" y="15530"/>
                  <a:pt x="6697218" y="34687"/>
                </a:cubicBezTo>
                <a:lnTo>
                  <a:pt x="6697218" y="372869"/>
                </a:lnTo>
                <a:cubicBezTo>
                  <a:pt x="6697218" y="392026"/>
                  <a:pt x="6681688" y="407556"/>
                  <a:pt x="6662531" y="407556"/>
                </a:cubicBezTo>
                <a:lnTo>
                  <a:pt x="23124" y="407556"/>
                </a:lnTo>
                <a:cubicBezTo>
                  <a:pt x="10353" y="407556"/>
                  <a:pt x="0" y="397203"/>
                  <a:pt x="0" y="384432"/>
                </a:cubicBezTo>
                <a:lnTo>
                  <a:pt x="0" y="23124"/>
                </a:lnTo>
                <a:cubicBezTo>
                  <a:pt x="0" y="10361"/>
                  <a:pt x="10361" y="0"/>
                  <a:pt x="23124" y="0"/>
                </a:cubicBezTo>
                <a:close/>
              </a:path>
            </a:pathLst>
          </a:custGeom>
          <a:solidFill>
            <a:srgbClr val="4E8A72">
              <a:alpha val="1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1086817" y="5554419"/>
            <a:ext cx="23124" cy="407556"/>
          </a:xfrm>
          <a:custGeom>
            <a:avLst/>
            <a:gdLst/>
            <a:ahLst/>
            <a:cxnLst/>
            <a:rect l="l" t="t" r="r" b="b"/>
            <a:pathLst>
              <a:path w="23124" h="407556">
                <a:moveTo>
                  <a:pt x="23124" y="0"/>
                </a:moveTo>
                <a:lnTo>
                  <a:pt x="23124" y="0"/>
                </a:lnTo>
                <a:lnTo>
                  <a:pt x="23124" y="407556"/>
                </a:lnTo>
                <a:lnTo>
                  <a:pt x="23124" y="407556"/>
                </a:lnTo>
                <a:cubicBezTo>
                  <a:pt x="10353" y="407556"/>
                  <a:pt x="0" y="397203"/>
                  <a:pt x="0" y="384432"/>
                </a:cubicBezTo>
                <a:lnTo>
                  <a:pt x="0" y="23124"/>
                </a:lnTo>
                <a:cubicBezTo>
                  <a:pt x="0" y="10361"/>
                  <a:pt x="10361" y="0"/>
                  <a:pt x="23124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8" name="Text 36"/>
          <p:cNvSpPr/>
          <p:nvPr/>
        </p:nvSpPr>
        <p:spPr>
          <a:xfrm>
            <a:off x="1202435" y="5658476"/>
            <a:ext cx="6538242" cy="1994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6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通过MPLS/BGP VPN为每个企业分支构建逻辑隔离的VPN实例,各分支仅能访问总部或授权网络,不同分支间默认逻辑隔离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129265" y="1079970"/>
            <a:ext cx="3720034" cy="3537935"/>
          </a:xfrm>
          <a:custGeom>
            <a:avLst/>
            <a:gdLst/>
            <a:ahLst/>
            <a:cxnLst/>
            <a:rect l="l" t="t" r="r" b="b"/>
            <a:pathLst>
              <a:path w="3720034" h="3537935">
                <a:moveTo>
                  <a:pt x="69379" y="0"/>
                </a:moveTo>
                <a:lnTo>
                  <a:pt x="3650655" y="0"/>
                </a:lnTo>
                <a:cubicBezTo>
                  <a:pt x="3688946" y="0"/>
                  <a:pt x="3720034" y="31088"/>
                  <a:pt x="3720034" y="69379"/>
                </a:cubicBezTo>
                <a:lnTo>
                  <a:pt x="3720034" y="3468556"/>
                </a:lnTo>
                <a:cubicBezTo>
                  <a:pt x="3720034" y="3506873"/>
                  <a:pt x="3688972" y="3537935"/>
                  <a:pt x="3650655" y="3537935"/>
                </a:cubicBezTo>
                <a:lnTo>
                  <a:pt x="69379" y="3537935"/>
                </a:lnTo>
                <a:cubicBezTo>
                  <a:pt x="31088" y="3537935"/>
                  <a:pt x="0" y="3506847"/>
                  <a:pt x="0" y="3468556"/>
                </a:cubicBezTo>
                <a:lnTo>
                  <a:pt x="0" y="69379"/>
                </a:lnTo>
                <a:cubicBezTo>
                  <a:pt x="0" y="31062"/>
                  <a:pt x="31062" y="0"/>
                  <a:pt x="6937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4B5C"/>
              </a:gs>
              <a:gs pos="100000">
                <a:srgbClr val="4E8A72"/>
              </a:gs>
            </a:gsLst>
            <a:lin ang="2700000" scaled="1"/>
          </a:gradFill>
          <a:ln/>
          <a:effectLst>
            <a:outerShdw blurRad="52028" dist="3468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0" name="Shape 38"/>
          <p:cNvSpPr/>
          <p:nvPr/>
        </p:nvSpPr>
        <p:spPr>
          <a:xfrm>
            <a:off x="8328707" y="1270741"/>
            <a:ext cx="208114" cy="208114"/>
          </a:xfrm>
          <a:custGeom>
            <a:avLst/>
            <a:gdLst/>
            <a:ahLst/>
            <a:cxnLst/>
            <a:rect l="l" t="t" r="r" b="b"/>
            <a:pathLst>
              <a:path w="208114" h="208114">
                <a:moveTo>
                  <a:pt x="104057" y="0"/>
                </a:moveTo>
                <a:cubicBezTo>
                  <a:pt x="105927" y="0"/>
                  <a:pt x="107796" y="406"/>
                  <a:pt x="109504" y="1179"/>
                </a:cubicBezTo>
                <a:lnTo>
                  <a:pt x="186083" y="33656"/>
                </a:lnTo>
                <a:cubicBezTo>
                  <a:pt x="195025" y="37436"/>
                  <a:pt x="201692" y="46257"/>
                  <a:pt x="201651" y="56906"/>
                </a:cubicBezTo>
                <a:cubicBezTo>
                  <a:pt x="201448" y="97228"/>
                  <a:pt x="184864" y="171003"/>
                  <a:pt x="114828" y="204537"/>
                </a:cubicBezTo>
                <a:cubicBezTo>
                  <a:pt x="108040" y="207789"/>
                  <a:pt x="100155" y="207789"/>
                  <a:pt x="93367" y="204537"/>
                </a:cubicBezTo>
                <a:cubicBezTo>
                  <a:pt x="23291" y="171003"/>
                  <a:pt x="6747" y="97228"/>
                  <a:pt x="6544" y="56906"/>
                </a:cubicBezTo>
                <a:cubicBezTo>
                  <a:pt x="6504" y="46257"/>
                  <a:pt x="13170" y="37436"/>
                  <a:pt x="22112" y="33656"/>
                </a:cubicBezTo>
                <a:lnTo>
                  <a:pt x="98651" y="1179"/>
                </a:lnTo>
                <a:cubicBezTo>
                  <a:pt x="100358" y="406"/>
                  <a:pt x="102187" y="0"/>
                  <a:pt x="104057" y="0"/>
                </a:cubicBezTo>
                <a:close/>
                <a:moveTo>
                  <a:pt x="104057" y="27152"/>
                </a:moveTo>
                <a:lnTo>
                  <a:pt x="104057" y="180840"/>
                </a:lnTo>
                <a:cubicBezTo>
                  <a:pt x="160150" y="153687"/>
                  <a:pt x="175230" y="93529"/>
                  <a:pt x="175596" y="57516"/>
                </a:cubicBezTo>
                <a:lnTo>
                  <a:pt x="104057" y="27193"/>
                </a:lnTo>
                <a:lnTo>
                  <a:pt x="104057" y="2719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1" name="Text 39"/>
          <p:cNvSpPr/>
          <p:nvPr/>
        </p:nvSpPr>
        <p:spPr>
          <a:xfrm>
            <a:off x="8666892" y="1253398"/>
            <a:ext cx="1300711" cy="242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6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可靠性保护机制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302693" y="1634940"/>
            <a:ext cx="3373178" cy="624341"/>
          </a:xfrm>
          <a:custGeom>
            <a:avLst/>
            <a:gdLst/>
            <a:ahLst/>
            <a:cxnLst/>
            <a:rect l="l" t="t" r="r" b="b"/>
            <a:pathLst>
              <a:path w="3373178" h="624341">
                <a:moveTo>
                  <a:pt x="69371" y="0"/>
                </a:moveTo>
                <a:lnTo>
                  <a:pt x="3303807" y="0"/>
                </a:lnTo>
                <a:cubicBezTo>
                  <a:pt x="3342120" y="0"/>
                  <a:pt x="3373178" y="31058"/>
                  <a:pt x="3373178" y="69371"/>
                </a:cubicBezTo>
                <a:lnTo>
                  <a:pt x="3373178" y="554971"/>
                </a:lnTo>
                <a:cubicBezTo>
                  <a:pt x="3373178" y="593283"/>
                  <a:pt x="3342120" y="624341"/>
                  <a:pt x="3303807" y="624341"/>
                </a:cubicBezTo>
                <a:lnTo>
                  <a:pt x="69371" y="624341"/>
                </a:lnTo>
                <a:cubicBezTo>
                  <a:pt x="31084" y="624341"/>
                  <a:pt x="0" y="593257"/>
                  <a:pt x="0" y="554971"/>
                </a:cubicBezTo>
                <a:lnTo>
                  <a:pt x="0" y="69371"/>
                </a:lnTo>
                <a:cubicBezTo>
                  <a:pt x="0" y="31058"/>
                  <a:pt x="31058" y="0"/>
                  <a:pt x="6937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8424093" y="1773683"/>
            <a:ext cx="138743" cy="138743"/>
          </a:xfrm>
          <a:custGeom>
            <a:avLst/>
            <a:gdLst/>
            <a:ahLst/>
            <a:cxnLst/>
            <a:rect l="l" t="t" r="r" b="b"/>
            <a:pathLst>
              <a:path w="138743" h="138743">
                <a:moveTo>
                  <a:pt x="69371" y="0"/>
                </a:moveTo>
                <a:cubicBezTo>
                  <a:pt x="107658" y="0"/>
                  <a:pt x="138743" y="31084"/>
                  <a:pt x="138743" y="69371"/>
                </a:cubicBezTo>
                <a:cubicBezTo>
                  <a:pt x="138743" y="107658"/>
                  <a:pt x="107658" y="138743"/>
                  <a:pt x="69371" y="138743"/>
                </a:cubicBezTo>
                <a:cubicBezTo>
                  <a:pt x="31084" y="138743"/>
                  <a:pt x="0" y="107658"/>
                  <a:pt x="0" y="69371"/>
                </a:cubicBezTo>
                <a:cubicBezTo>
                  <a:pt x="0" y="31084"/>
                  <a:pt x="31084" y="0"/>
                  <a:pt x="69371" y="0"/>
                </a:cubicBezTo>
                <a:close/>
                <a:moveTo>
                  <a:pt x="62868" y="32518"/>
                </a:moveTo>
                <a:lnTo>
                  <a:pt x="62868" y="69371"/>
                </a:lnTo>
                <a:cubicBezTo>
                  <a:pt x="62868" y="71539"/>
                  <a:pt x="63952" y="73571"/>
                  <a:pt x="65767" y="74791"/>
                </a:cubicBezTo>
                <a:lnTo>
                  <a:pt x="91781" y="92134"/>
                </a:lnTo>
                <a:cubicBezTo>
                  <a:pt x="94762" y="94139"/>
                  <a:pt x="98800" y="93326"/>
                  <a:pt x="100805" y="90318"/>
                </a:cubicBezTo>
                <a:cubicBezTo>
                  <a:pt x="102810" y="87310"/>
                  <a:pt x="101997" y="83300"/>
                  <a:pt x="98990" y="81294"/>
                </a:cubicBezTo>
                <a:lnTo>
                  <a:pt x="75875" y="65903"/>
                </a:lnTo>
                <a:lnTo>
                  <a:pt x="75875" y="32518"/>
                </a:lnTo>
                <a:cubicBezTo>
                  <a:pt x="75875" y="28914"/>
                  <a:pt x="72975" y="26014"/>
                  <a:pt x="69371" y="26014"/>
                </a:cubicBezTo>
                <a:cubicBezTo>
                  <a:pt x="65767" y="26014"/>
                  <a:pt x="62868" y="28914"/>
                  <a:pt x="62868" y="3251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4" name="Text 42"/>
          <p:cNvSpPr/>
          <p:nvPr/>
        </p:nvSpPr>
        <p:spPr>
          <a:xfrm>
            <a:off x="8649549" y="1738997"/>
            <a:ext cx="624341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BFD检测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406750" y="1981796"/>
            <a:ext cx="3225764" cy="173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6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毫秒级链路故障检测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302693" y="2363338"/>
            <a:ext cx="3373178" cy="624341"/>
          </a:xfrm>
          <a:custGeom>
            <a:avLst/>
            <a:gdLst/>
            <a:ahLst/>
            <a:cxnLst/>
            <a:rect l="l" t="t" r="r" b="b"/>
            <a:pathLst>
              <a:path w="3373178" h="624341">
                <a:moveTo>
                  <a:pt x="69371" y="0"/>
                </a:moveTo>
                <a:lnTo>
                  <a:pt x="3303807" y="0"/>
                </a:lnTo>
                <a:cubicBezTo>
                  <a:pt x="3342120" y="0"/>
                  <a:pt x="3373178" y="31058"/>
                  <a:pt x="3373178" y="69371"/>
                </a:cubicBezTo>
                <a:lnTo>
                  <a:pt x="3373178" y="554971"/>
                </a:lnTo>
                <a:cubicBezTo>
                  <a:pt x="3373178" y="593283"/>
                  <a:pt x="3342120" y="624341"/>
                  <a:pt x="3303807" y="624341"/>
                </a:cubicBezTo>
                <a:lnTo>
                  <a:pt x="69371" y="624341"/>
                </a:lnTo>
                <a:cubicBezTo>
                  <a:pt x="31084" y="624341"/>
                  <a:pt x="0" y="593257"/>
                  <a:pt x="0" y="554971"/>
                </a:cubicBezTo>
                <a:lnTo>
                  <a:pt x="0" y="69371"/>
                </a:lnTo>
                <a:cubicBezTo>
                  <a:pt x="0" y="31058"/>
                  <a:pt x="31058" y="0"/>
                  <a:pt x="6937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8424093" y="2502081"/>
            <a:ext cx="138743" cy="138743"/>
          </a:xfrm>
          <a:custGeom>
            <a:avLst/>
            <a:gdLst/>
            <a:ahLst/>
            <a:cxnLst/>
            <a:rect l="l" t="t" r="r" b="b"/>
            <a:pathLst>
              <a:path w="138743" h="138743">
                <a:moveTo>
                  <a:pt x="138743" y="26014"/>
                </a:moveTo>
                <a:cubicBezTo>
                  <a:pt x="138743" y="39617"/>
                  <a:pt x="122728" y="59914"/>
                  <a:pt x="115817" y="68016"/>
                </a:cubicBezTo>
                <a:cubicBezTo>
                  <a:pt x="114788" y="69209"/>
                  <a:pt x="113270" y="69669"/>
                  <a:pt x="111888" y="69371"/>
                </a:cubicBezTo>
                <a:lnTo>
                  <a:pt x="86714" y="69371"/>
                </a:lnTo>
                <a:cubicBezTo>
                  <a:pt x="81918" y="69371"/>
                  <a:pt x="78043" y="73246"/>
                  <a:pt x="78043" y="78043"/>
                </a:cubicBezTo>
                <a:cubicBezTo>
                  <a:pt x="78043" y="82839"/>
                  <a:pt x="81918" y="86714"/>
                  <a:pt x="86714" y="86714"/>
                </a:cubicBezTo>
                <a:lnTo>
                  <a:pt x="112728" y="86714"/>
                </a:lnTo>
                <a:cubicBezTo>
                  <a:pt x="127090" y="86714"/>
                  <a:pt x="138743" y="98366"/>
                  <a:pt x="138743" y="112728"/>
                </a:cubicBezTo>
                <a:cubicBezTo>
                  <a:pt x="138743" y="127090"/>
                  <a:pt x="127090" y="138743"/>
                  <a:pt x="112728" y="138743"/>
                </a:cubicBezTo>
                <a:lnTo>
                  <a:pt x="37829" y="138743"/>
                </a:lnTo>
                <a:cubicBezTo>
                  <a:pt x="40187" y="136060"/>
                  <a:pt x="43059" y="132618"/>
                  <a:pt x="45958" y="128770"/>
                </a:cubicBezTo>
                <a:cubicBezTo>
                  <a:pt x="47666" y="126494"/>
                  <a:pt x="49427" y="124001"/>
                  <a:pt x="51107" y="121400"/>
                </a:cubicBezTo>
                <a:lnTo>
                  <a:pt x="112728" y="121400"/>
                </a:lnTo>
                <a:cubicBezTo>
                  <a:pt x="117525" y="121400"/>
                  <a:pt x="121400" y="117525"/>
                  <a:pt x="121400" y="112728"/>
                </a:cubicBezTo>
                <a:cubicBezTo>
                  <a:pt x="121400" y="107932"/>
                  <a:pt x="117525" y="104057"/>
                  <a:pt x="112728" y="104057"/>
                </a:cubicBezTo>
                <a:lnTo>
                  <a:pt x="86714" y="104057"/>
                </a:lnTo>
                <a:cubicBezTo>
                  <a:pt x="72352" y="104057"/>
                  <a:pt x="60700" y="92405"/>
                  <a:pt x="60700" y="78043"/>
                </a:cubicBezTo>
                <a:cubicBezTo>
                  <a:pt x="60700" y="63681"/>
                  <a:pt x="72352" y="52028"/>
                  <a:pt x="86714" y="52028"/>
                </a:cubicBezTo>
                <a:lnTo>
                  <a:pt x="97499" y="52028"/>
                </a:lnTo>
                <a:cubicBezTo>
                  <a:pt x="91809" y="43493"/>
                  <a:pt x="86714" y="33683"/>
                  <a:pt x="86714" y="26014"/>
                </a:cubicBezTo>
                <a:cubicBezTo>
                  <a:pt x="86714" y="11652"/>
                  <a:pt x="98366" y="0"/>
                  <a:pt x="112728" y="0"/>
                </a:cubicBezTo>
                <a:cubicBezTo>
                  <a:pt x="127090" y="0"/>
                  <a:pt x="138743" y="11652"/>
                  <a:pt x="138743" y="26014"/>
                </a:cubicBezTo>
                <a:close/>
                <a:moveTo>
                  <a:pt x="31732" y="132537"/>
                </a:moveTo>
                <a:cubicBezTo>
                  <a:pt x="30702" y="133702"/>
                  <a:pt x="29781" y="134732"/>
                  <a:pt x="28995" y="135599"/>
                </a:cubicBezTo>
                <a:lnTo>
                  <a:pt x="28507" y="136141"/>
                </a:lnTo>
                <a:lnTo>
                  <a:pt x="28453" y="136087"/>
                </a:lnTo>
                <a:cubicBezTo>
                  <a:pt x="26827" y="137333"/>
                  <a:pt x="24497" y="137171"/>
                  <a:pt x="23033" y="135599"/>
                </a:cubicBezTo>
                <a:cubicBezTo>
                  <a:pt x="16205" y="128174"/>
                  <a:pt x="0" y="109070"/>
                  <a:pt x="0" y="95385"/>
                </a:cubicBezTo>
                <a:cubicBezTo>
                  <a:pt x="0" y="81023"/>
                  <a:pt x="11652" y="69371"/>
                  <a:pt x="26014" y="69371"/>
                </a:cubicBezTo>
                <a:cubicBezTo>
                  <a:pt x="40376" y="69371"/>
                  <a:pt x="52028" y="81023"/>
                  <a:pt x="52028" y="95385"/>
                </a:cubicBezTo>
                <a:cubicBezTo>
                  <a:pt x="52028" y="103515"/>
                  <a:pt x="46311" y="113541"/>
                  <a:pt x="40241" y="121915"/>
                </a:cubicBezTo>
                <a:cubicBezTo>
                  <a:pt x="37341" y="125898"/>
                  <a:pt x="34360" y="129502"/>
                  <a:pt x="31895" y="132347"/>
                </a:cubicBezTo>
                <a:lnTo>
                  <a:pt x="31732" y="132537"/>
                </a:lnTo>
                <a:close/>
                <a:moveTo>
                  <a:pt x="34686" y="95385"/>
                </a:moveTo>
                <a:cubicBezTo>
                  <a:pt x="34686" y="90600"/>
                  <a:pt x="30800" y="86714"/>
                  <a:pt x="26014" y="86714"/>
                </a:cubicBezTo>
                <a:cubicBezTo>
                  <a:pt x="21228" y="86714"/>
                  <a:pt x="17343" y="90600"/>
                  <a:pt x="17343" y="95385"/>
                </a:cubicBezTo>
                <a:cubicBezTo>
                  <a:pt x="17343" y="100171"/>
                  <a:pt x="21228" y="104057"/>
                  <a:pt x="26014" y="104057"/>
                </a:cubicBezTo>
                <a:cubicBezTo>
                  <a:pt x="30800" y="104057"/>
                  <a:pt x="34686" y="100171"/>
                  <a:pt x="34686" y="95385"/>
                </a:cubicBezTo>
                <a:close/>
                <a:moveTo>
                  <a:pt x="112728" y="34686"/>
                </a:moveTo>
                <a:cubicBezTo>
                  <a:pt x="117514" y="34686"/>
                  <a:pt x="121400" y="30800"/>
                  <a:pt x="121400" y="26014"/>
                </a:cubicBezTo>
                <a:cubicBezTo>
                  <a:pt x="121400" y="21228"/>
                  <a:pt x="117514" y="17343"/>
                  <a:pt x="112728" y="17343"/>
                </a:cubicBezTo>
                <a:cubicBezTo>
                  <a:pt x="107942" y="17343"/>
                  <a:pt x="104057" y="21228"/>
                  <a:pt x="104057" y="26014"/>
                </a:cubicBezTo>
                <a:cubicBezTo>
                  <a:pt x="104057" y="30800"/>
                  <a:pt x="107942" y="34686"/>
                  <a:pt x="112728" y="3468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8" name="Text 46"/>
          <p:cNvSpPr/>
          <p:nvPr/>
        </p:nvSpPr>
        <p:spPr>
          <a:xfrm>
            <a:off x="8649549" y="2467395"/>
            <a:ext cx="763084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快速重路由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406750" y="2710195"/>
            <a:ext cx="3225764" cy="173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6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FRR故障发生后快速绕行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302693" y="3091737"/>
            <a:ext cx="3373178" cy="624341"/>
          </a:xfrm>
          <a:custGeom>
            <a:avLst/>
            <a:gdLst/>
            <a:ahLst/>
            <a:cxnLst/>
            <a:rect l="l" t="t" r="r" b="b"/>
            <a:pathLst>
              <a:path w="3373178" h="624341">
                <a:moveTo>
                  <a:pt x="69371" y="0"/>
                </a:moveTo>
                <a:lnTo>
                  <a:pt x="3303807" y="0"/>
                </a:lnTo>
                <a:cubicBezTo>
                  <a:pt x="3342120" y="0"/>
                  <a:pt x="3373178" y="31058"/>
                  <a:pt x="3373178" y="69371"/>
                </a:cubicBezTo>
                <a:lnTo>
                  <a:pt x="3373178" y="554971"/>
                </a:lnTo>
                <a:cubicBezTo>
                  <a:pt x="3373178" y="593283"/>
                  <a:pt x="3342120" y="624341"/>
                  <a:pt x="3303807" y="624341"/>
                </a:cubicBezTo>
                <a:lnTo>
                  <a:pt x="69371" y="624341"/>
                </a:lnTo>
                <a:cubicBezTo>
                  <a:pt x="31084" y="624341"/>
                  <a:pt x="0" y="593257"/>
                  <a:pt x="0" y="554971"/>
                </a:cubicBezTo>
                <a:lnTo>
                  <a:pt x="0" y="69371"/>
                </a:lnTo>
                <a:cubicBezTo>
                  <a:pt x="0" y="31058"/>
                  <a:pt x="31058" y="0"/>
                  <a:pt x="6937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8415421" y="3230479"/>
            <a:ext cx="156085" cy="138743"/>
          </a:xfrm>
          <a:custGeom>
            <a:avLst/>
            <a:gdLst/>
            <a:ahLst/>
            <a:cxnLst/>
            <a:rect l="l" t="t" r="r" b="b"/>
            <a:pathLst>
              <a:path w="156085" h="138743">
                <a:moveTo>
                  <a:pt x="113677" y="26014"/>
                </a:moveTo>
                <a:cubicBezTo>
                  <a:pt x="109178" y="26014"/>
                  <a:pt x="104816" y="27234"/>
                  <a:pt x="100995" y="29456"/>
                </a:cubicBezTo>
                <a:cubicBezTo>
                  <a:pt x="96713" y="25120"/>
                  <a:pt x="91727" y="21489"/>
                  <a:pt x="86226" y="18752"/>
                </a:cubicBezTo>
                <a:cubicBezTo>
                  <a:pt x="93868" y="12248"/>
                  <a:pt x="103596" y="8671"/>
                  <a:pt x="113677" y="8671"/>
                </a:cubicBezTo>
                <a:cubicBezTo>
                  <a:pt x="137090" y="8671"/>
                  <a:pt x="156085" y="27640"/>
                  <a:pt x="156085" y="51080"/>
                </a:cubicBezTo>
                <a:cubicBezTo>
                  <a:pt x="156085" y="62326"/>
                  <a:pt x="151614" y="73111"/>
                  <a:pt x="143674" y="81051"/>
                </a:cubicBezTo>
                <a:lnTo>
                  <a:pt x="124408" y="100317"/>
                </a:lnTo>
                <a:cubicBezTo>
                  <a:pt x="116468" y="108257"/>
                  <a:pt x="105683" y="112728"/>
                  <a:pt x="94437" y="112728"/>
                </a:cubicBezTo>
                <a:cubicBezTo>
                  <a:pt x="71024" y="112728"/>
                  <a:pt x="52028" y="93760"/>
                  <a:pt x="52028" y="70320"/>
                </a:cubicBezTo>
                <a:cubicBezTo>
                  <a:pt x="52028" y="69913"/>
                  <a:pt x="52028" y="69507"/>
                  <a:pt x="52056" y="69100"/>
                </a:cubicBezTo>
                <a:cubicBezTo>
                  <a:pt x="52191" y="64304"/>
                  <a:pt x="56174" y="60537"/>
                  <a:pt x="60971" y="60673"/>
                </a:cubicBezTo>
                <a:cubicBezTo>
                  <a:pt x="65767" y="60808"/>
                  <a:pt x="69534" y="64792"/>
                  <a:pt x="69398" y="69588"/>
                </a:cubicBezTo>
                <a:cubicBezTo>
                  <a:pt x="69398" y="69832"/>
                  <a:pt x="69398" y="70076"/>
                  <a:pt x="69398" y="70293"/>
                </a:cubicBezTo>
                <a:cubicBezTo>
                  <a:pt x="69398" y="84140"/>
                  <a:pt x="80617" y="95358"/>
                  <a:pt x="94464" y="95358"/>
                </a:cubicBezTo>
                <a:cubicBezTo>
                  <a:pt x="101103" y="95358"/>
                  <a:pt x="107471" y="92730"/>
                  <a:pt x="112186" y="88015"/>
                </a:cubicBezTo>
                <a:lnTo>
                  <a:pt x="131453" y="68748"/>
                </a:lnTo>
                <a:cubicBezTo>
                  <a:pt x="136141" y="64060"/>
                  <a:pt x="138797" y="57665"/>
                  <a:pt x="138797" y="51026"/>
                </a:cubicBezTo>
                <a:cubicBezTo>
                  <a:pt x="138797" y="37179"/>
                  <a:pt x="127578" y="25960"/>
                  <a:pt x="113731" y="25960"/>
                </a:cubicBezTo>
                <a:close/>
                <a:moveTo>
                  <a:pt x="74574" y="46961"/>
                </a:moveTo>
                <a:cubicBezTo>
                  <a:pt x="74059" y="46744"/>
                  <a:pt x="73544" y="46446"/>
                  <a:pt x="73084" y="46121"/>
                </a:cubicBezTo>
                <a:cubicBezTo>
                  <a:pt x="69669" y="44360"/>
                  <a:pt x="65767" y="43357"/>
                  <a:pt x="61675" y="43357"/>
                </a:cubicBezTo>
                <a:cubicBezTo>
                  <a:pt x="55036" y="43357"/>
                  <a:pt x="48668" y="45986"/>
                  <a:pt x="43953" y="50701"/>
                </a:cubicBezTo>
                <a:lnTo>
                  <a:pt x="24686" y="69967"/>
                </a:lnTo>
                <a:cubicBezTo>
                  <a:pt x="19998" y="74655"/>
                  <a:pt x="17343" y="81051"/>
                  <a:pt x="17343" y="87690"/>
                </a:cubicBezTo>
                <a:cubicBezTo>
                  <a:pt x="17343" y="101537"/>
                  <a:pt x="28561" y="112755"/>
                  <a:pt x="42409" y="112755"/>
                </a:cubicBezTo>
                <a:cubicBezTo>
                  <a:pt x="46880" y="112755"/>
                  <a:pt x="51243" y="111563"/>
                  <a:pt x="55063" y="109341"/>
                </a:cubicBezTo>
                <a:cubicBezTo>
                  <a:pt x="59345" y="113677"/>
                  <a:pt x="64331" y="117308"/>
                  <a:pt x="69859" y="120045"/>
                </a:cubicBezTo>
                <a:cubicBezTo>
                  <a:pt x="62217" y="126521"/>
                  <a:pt x="52516" y="130125"/>
                  <a:pt x="42409" y="130125"/>
                </a:cubicBezTo>
                <a:cubicBezTo>
                  <a:pt x="18996" y="130125"/>
                  <a:pt x="0" y="111157"/>
                  <a:pt x="0" y="87717"/>
                </a:cubicBezTo>
                <a:cubicBezTo>
                  <a:pt x="0" y="76471"/>
                  <a:pt x="4471" y="65686"/>
                  <a:pt x="12411" y="57746"/>
                </a:cubicBezTo>
                <a:lnTo>
                  <a:pt x="31678" y="38479"/>
                </a:lnTo>
                <a:cubicBezTo>
                  <a:pt x="39617" y="30540"/>
                  <a:pt x="50403" y="26068"/>
                  <a:pt x="61648" y="26068"/>
                </a:cubicBezTo>
                <a:cubicBezTo>
                  <a:pt x="85115" y="26068"/>
                  <a:pt x="104057" y="45200"/>
                  <a:pt x="104057" y="68585"/>
                </a:cubicBezTo>
                <a:cubicBezTo>
                  <a:pt x="104057" y="68938"/>
                  <a:pt x="104057" y="69290"/>
                  <a:pt x="104057" y="69642"/>
                </a:cubicBezTo>
                <a:cubicBezTo>
                  <a:pt x="103949" y="74439"/>
                  <a:pt x="99965" y="78205"/>
                  <a:pt x="95169" y="78097"/>
                </a:cubicBezTo>
                <a:cubicBezTo>
                  <a:pt x="90372" y="77988"/>
                  <a:pt x="86606" y="74005"/>
                  <a:pt x="86714" y="69209"/>
                </a:cubicBezTo>
                <a:cubicBezTo>
                  <a:pt x="86714" y="68992"/>
                  <a:pt x="86714" y="68802"/>
                  <a:pt x="86714" y="68585"/>
                </a:cubicBezTo>
                <a:cubicBezTo>
                  <a:pt x="86714" y="59453"/>
                  <a:pt x="81836" y="51432"/>
                  <a:pt x="74574" y="4701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2" name="Text 50"/>
          <p:cNvSpPr/>
          <p:nvPr/>
        </p:nvSpPr>
        <p:spPr>
          <a:xfrm>
            <a:off x="8649549" y="3195794"/>
            <a:ext cx="624341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链路冗余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406750" y="3438593"/>
            <a:ext cx="3225764" cy="173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6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VRRP/E-Trunk/IP Trunk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302693" y="3820135"/>
            <a:ext cx="3373178" cy="624341"/>
          </a:xfrm>
          <a:custGeom>
            <a:avLst/>
            <a:gdLst/>
            <a:ahLst/>
            <a:cxnLst/>
            <a:rect l="l" t="t" r="r" b="b"/>
            <a:pathLst>
              <a:path w="3373178" h="624341">
                <a:moveTo>
                  <a:pt x="69371" y="0"/>
                </a:moveTo>
                <a:lnTo>
                  <a:pt x="3303807" y="0"/>
                </a:lnTo>
                <a:cubicBezTo>
                  <a:pt x="3342120" y="0"/>
                  <a:pt x="3373178" y="31058"/>
                  <a:pt x="3373178" y="69371"/>
                </a:cubicBezTo>
                <a:lnTo>
                  <a:pt x="3373178" y="554971"/>
                </a:lnTo>
                <a:cubicBezTo>
                  <a:pt x="3373178" y="593283"/>
                  <a:pt x="3342120" y="624341"/>
                  <a:pt x="3303807" y="624341"/>
                </a:cubicBezTo>
                <a:lnTo>
                  <a:pt x="69371" y="624341"/>
                </a:lnTo>
                <a:cubicBezTo>
                  <a:pt x="31084" y="624341"/>
                  <a:pt x="0" y="593257"/>
                  <a:pt x="0" y="554971"/>
                </a:cubicBezTo>
                <a:lnTo>
                  <a:pt x="0" y="69371"/>
                </a:lnTo>
                <a:cubicBezTo>
                  <a:pt x="0" y="31058"/>
                  <a:pt x="31058" y="0"/>
                  <a:pt x="6937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55" name="Shape 53"/>
          <p:cNvSpPr/>
          <p:nvPr/>
        </p:nvSpPr>
        <p:spPr>
          <a:xfrm>
            <a:off x="8424093" y="3958877"/>
            <a:ext cx="138743" cy="138743"/>
          </a:xfrm>
          <a:custGeom>
            <a:avLst/>
            <a:gdLst/>
            <a:ahLst/>
            <a:cxnLst/>
            <a:rect l="l" t="t" r="r" b="b"/>
            <a:pathLst>
              <a:path w="138743" h="138743">
                <a:moveTo>
                  <a:pt x="69371" y="29239"/>
                </a:moveTo>
                <a:lnTo>
                  <a:pt x="65307" y="23602"/>
                </a:lnTo>
                <a:cubicBezTo>
                  <a:pt x="58532" y="14227"/>
                  <a:pt x="47666" y="8671"/>
                  <a:pt x="36068" y="8671"/>
                </a:cubicBezTo>
                <a:cubicBezTo>
                  <a:pt x="16150" y="8671"/>
                  <a:pt x="0" y="24822"/>
                  <a:pt x="0" y="44739"/>
                </a:cubicBezTo>
                <a:lnTo>
                  <a:pt x="0" y="45444"/>
                </a:lnTo>
                <a:cubicBezTo>
                  <a:pt x="0" y="51839"/>
                  <a:pt x="1680" y="58451"/>
                  <a:pt x="4498" y="65036"/>
                </a:cubicBezTo>
                <a:lnTo>
                  <a:pt x="33222" y="65036"/>
                </a:lnTo>
                <a:cubicBezTo>
                  <a:pt x="34089" y="65036"/>
                  <a:pt x="34875" y="64521"/>
                  <a:pt x="35228" y="63708"/>
                </a:cubicBezTo>
                <a:lnTo>
                  <a:pt x="43845" y="43032"/>
                </a:lnTo>
                <a:cubicBezTo>
                  <a:pt x="44847" y="40647"/>
                  <a:pt x="47178" y="39076"/>
                  <a:pt x="49752" y="39021"/>
                </a:cubicBezTo>
                <a:cubicBezTo>
                  <a:pt x="52327" y="38967"/>
                  <a:pt x="54711" y="40485"/>
                  <a:pt x="55768" y="42842"/>
                </a:cubicBezTo>
                <a:lnTo>
                  <a:pt x="69669" y="73707"/>
                </a:lnTo>
                <a:lnTo>
                  <a:pt x="80888" y="51270"/>
                </a:lnTo>
                <a:cubicBezTo>
                  <a:pt x="81999" y="49075"/>
                  <a:pt x="84248" y="47666"/>
                  <a:pt x="86714" y="47666"/>
                </a:cubicBezTo>
                <a:cubicBezTo>
                  <a:pt x="89180" y="47666"/>
                  <a:pt x="91429" y="49048"/>
                  <a:pt x="92540" y="51270"/>
                </a:cubicBezTo>
                <a:lnTo>
                  <a:pt x="98827" y="63816"/>
                </a:lnTo>
                <a:cubicBezTo>
                  <a:pt x="99206" y="64548"/>
                  <a:pt x="99938" y="65008"/>
                  <a:pt x="100778" y="65008"/>
                </a:cubicBezTo>
                <a:lnTo>
                  <a:pt x="134271" y="65008"/>
                </a:lnTo>
                <a:cubicBezTo>
                  <a:pt x="137117" y="58424"/>
                  <a:pt x="138770" y="51812"/>
                  <a:pt x="138770" y="45417"/>
                </a:cubicBezTo>
                <a:lnTo>
                  <a:pt x="138770" y="44712"/>
                </a:lnTo>
                <a:cubicBezTo>
                  <a:pt x="138743" y="24822"/>
                  <a:pt x="122592" y="8671"/>
                  <a:pt x="102675" y="8671"/>
                </a:cubicBezTo>
                <a:cubicBezTo>
                  <a:pt x="91104" y="8671"/>
                  <a:pt x="80211" y="14227"/>
                  <a:pt x="73436" y="23602"/>
                </a:cubicBezTo>
                <a:lnTo>
                  <a:pt x="69371" y="29212"/>
                </a:lnTo>
                <a:close/>
                <a:moveTo>
                  <a:pt x="127253" y="78043"/>
                </a:moveTo>
                <a:lnTo>
                  <a:pt x="100751" y="78043"/>
                </a:lnTo>
                <a:cubicBezTo>
                  <a:pt x="95006" y="78043"/>
                  <a:pt x="89749" y="74791"/>
                  <a:pt x="87175" y="69642"/>
                </a:cubicBezTo>
                <a:lnTo>
                  <a:pt x="86714" y="68721"/>
                </a:lnTo>
                <a:lnTo>
                  <a:pt x="75197" y="91781"/>
                </a:lnTo>
                <a:cubicBezTo>
                  <a:pt x="74086" y="94031"/>
                  <a:pt x="71756" y="95440"/>
                  <a:pt x="69236" y="95385"/>
                </a:cubicBezTo>
                <a:cubicBezTo>
                  <a:pt x="66716" y="95331"/>
                  <a:pt x="64467" y="93841"/>
                  <a:pt x="63437" y="91565"/>
                </a:cubicBezTo>
                <a:lnTo>
                  <a:pt x="50077" y="61892"/>
                </a:lnTo>
                <a:lnTo>
                  <a:pt x="47232" y="68721"/>
                </a:lnTo>
                <a:cubicBezTo>
                  <a:pt x="44875" y="74384"/>
                  <a:pt x="39347" y="78070"/>
                  <a:pt x="33222" y="78070"/>
                </a:cubicBezTo>
                <a:lnTo>
                  <a:pt x="11490" y="78070"/>
                </a:lnTo>
                <a:cubicBezTo>
                  <a:pt x="24280" y="98068"/>
                  <a:pt x="44820" y="116468"/>
                  <a:pt x="57665" y="126277"/>
                </a:cubicBezTo>
                <a:cubicBezTo>
                  <a:pt x="61025" y="128825"/>
                  <a:pt x="65144" y="130098"/>
                  <a:pt x="69344" y="130098"/>
                </a:cubicBezTo>
                <a:cubicBezTo>
                  <a:pt x="73544" y="130098"/>
                  <a:pt x="77690" y="128852"/>
                  <a:pt x="81023" y="126277"/>
                </a:cubicBezTo>
                <a:cubicBezTo>
                  <a:pt x="93922" y="116441"/>
                  <a:pt x="114463" y="98041"/>
                  <a:pt x="127253" y="7804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6" name="Text 54"/>
          <p:cNvSpPr/>
          <p:nvPr/>
        </p:nvSpPr>
        <p:spPr>
          <a:xfrm>
            <a:off x="8649549" y="3924192"/>
            <a:ext cx="624341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运维保障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406750" y="4166991"/>
            <a:ext cx="3225764" cy="173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56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ISSU/NSF/NSR/热补丁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146608" y="4756650"/>
            <a:ext cx="3702691" cy="1935436"/>
          </a:xfrm>
          <a:custGeom>
            <a:avLst/>
            <a:gdLst/>
            <a:ahLst/>
            <a:cxnLst/>
            <a:rect l="l" t="t" r="r" b="b"/>
            <a:pathLst>
              <a:path w="3702691" h="2037781">
                <a:moveTo>
                  <a:pt x="34686" y="0"/>
                </a:moveTo>
                <a:lnTo>
                  <a:pt x="3633325" y="0"/>
                </a:lnTo>
                <a:cubicBezTo>
                  <a:pt x="3671635" y="0"/>
                  <a:pt x="3702691" y="31056"/>
                  <a:pt x="3702691" y="69366"/>
                </a:cubicBezTo>
                <a:lnTo>
                  <a:pt x="3702691" y="1968415"/>
                </a:lnTo>
                <a:cubicBezTo>
                  <a:pt x="3702691" y="2006725"/>
                  <a:pt x="3671635" y="2037781"/>
                  <a:pt x="3633325" y="2037781"/>
                </a:cubicBezTo>
                <a:lnTo>
                  <a:pt x="34686" y="2037781"/>
                </a:lnTo>
                <a:cubicBezTo>
                  <a:pt x="15529" y="2037781"/>
                  <a:pt x="0" y="2022252"/>
                  <a:pt x="0" y="2003095"/>
                </a:cubicBezTo>
                <a:lnTo>
                  <a:pt x="0" y="34686"/>
                </a:lnTo>
                <a:cubicBezTo>
                  <a:pt x="0" y="15542"/>
                  <a:pt x="15542" y="0"/>
                  <a:pt x="3468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2028" dist="3468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9" name="Shape 57"/>
          <p:cNvSpPr/>
          <p:nvPr/>
        </p:nvSpPr>
        <p:spPr>
          <a:xfrm>
            <a:off x="8146607" y="4756649"/>
            <a:ext cx="45719" cy="1935437"/>
          </a:xfrm>
          <a:custGeom>
            <a:avLst/>
            <a:gdLst/>
            <a:ahLst/>
            <a:cxnLst/>
            <a:rect l="l" t="t" r="r" b="b"/>
            <a:pathLst>
              <a:path w="34686" h="2037781">
                <a:moveTo>
                  <a:pt x="34686" y="0"/>
                </a:moveTo>
                <a:lnTo>
                  <a:pt x="34686" y="0"/>
                </a:lnTo>
                <a:lnTo>
                  <a:pt x="34686" y="2037781"/>
                </a:lnTo>
                <a:lnTo>
                  <a:pt x="34686" y="2037781"/>
                </a:lnTo>
                <a:cubicBezTo>
                  <a:pt x="15529" y="2037781"/>
                  <a:pt x="0" y="2022252"/>
                  <a:pt x="0" y="2003095"/>
                </a:cubicBezTo>
                <a:lnTo>
                  <a:pt x="0" y="34686"/>
                </a:lnTo>
                <a:cubicBezTo>
                  <a:pt x="0" y="15542"/>
                  <a:pt x="15542" y="0"/>
                  <a:pt x="34686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60" name="Shape 58"/>
          <p:cNvSpPr/>
          <p:nvPr/>
        </p:nvSpPr>
        <p:spPr>
          <a:xfrm>
            <a:off x="8348218" y="4964763"/>
            <a:ext cx="195107" cy="173428"/>
          </a:xfrm>
          <a:custGeom>
            <a:avLst/>
            <a:gdLst/>
            <a:ahLst/>
            <a:cxnLst/>
            <a:rect l="l" t="t" r="r" b="b"/>
            <a:pathLst>
              <a:path w="195107" h="173428">
                <a:moveTo>
                  <a:pt x="104836" y="-6402"/>
                </a:moveTo>
                <a:cubicBezTo>
                  <a:pt x="103447" y="-9112"/>
                  <a:pt x="100636" y="-10839"/>
                  <a:pt x="97587" y="-10839"/>
                </a:cubicBezTo>
                <a:cubicBezTo>
                  <a:pt x="94539" y="-10839"/>
                  <a:pt x="91727" y="-9112"/>
                  <a:pt x="90338" y="-6402"/>
                </a:cubicBezTo>
                <a:lnTo>
                  <a:pt x="65408" y="42442"/>
                </a:lnTo>
                <a:lnTo>
                  <a:pt x="11246" y="51046"/>
                </a:lnTo>
                <a:cubicBezTo>
                  <a:pt x="8231" y="51520"/>
                  <a:pt x="5724" y="53654"/>
                  <a:pt x="4776" y="56567"/>
                </a:cubicBezTo>
                <a:cubicBezTo>
                  <a:pt x="3828" y="59480"/>
                  <a:pt x="4607" y="62664"/>
                  <a:pt x="6741" y="64832"/>
                </a:cubicBezTo>
                <a:lnTo>
                  <a:pt x="45491" y="103617"/>
                </a:lnTo>
                <a:lnTo>
                  <a:pt x="36955" y="157779"/>
                </a:lnTo>
                <a:cubicBezTo>
                  <a:pt x="36481" y="160794"/>
                  <a:pt x="37734" y="163842"/>
                  <a:pt x="40207" y="165637"/>
                </a:cubicBezTo>
                <a:cubicBezTo>
                  <a:pt x="42680" y="167433"/>
                  <a:pt x="45931" y="167704"/>
                  <a:pt x="48675" y="166315"/>
                </a:cubicBezTo>
                <a:lnTo>
                  <a:pt x="97587" y="141452"/>
                </a:lnTo>
                <a:lnTo>
                  <a:pt x="146466" y="166315"/>
                </a:lnTo>
                <a:cubicBezTo>
                  <a:pt x="149175" y="167704"/>
                  <a:pt x="152461" y="167433"/>
                  <a:pt x="154934" y="165637"/>
                </a:cubicBezTo>
                <a:cubicBezTo>
                  <a:pt x="157406" y="163842"/>
                  <a:pt x="158660" y="160828"/>
                  <a:pt x="158185" y="157779"/>
                </a:cubicBezTo>
                <a:lnTo>
                  <a:pt x="149616" y="103617"/>
                </a:lnTo>
                <a:lnTo>
                  <a:pt x="188366" y="64832"/>
                </a:lnTo>
                <a:cubicBezTo>
                  <a:pt x="190534" y="62664"/>
                  <a:pt x="191279" y="59480"/>
                  <a:pt x="190331" y="56567"/>
                </a:cubicBezTo>
                <a:cubicBezTo>
                  <a:pt x="189382" y="53654"/>
                  <a:pt x="186909" y="51520"/>
                  <a:pt x="183861" y="51046"/>
                </a:cubicBezTo>
                <a:lnTo>
                  <a:pt x="129732" y="42442"/>
                </a:lnTo>
                <a:lnTo>
                  <a:pt x="104836" y="-6402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61" name="Text 59"/>
          <p:cNvSpPr/>
          <p:nvPr/>
        </p:nvSpPr>
        <p:spPr>
          <a:xfrm>
            <a:off x="8658221" y="4930077"/>
            <a:ext cx="849798" cy="2427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QoS与组播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337379" y="5276934"/>
            <a:ext cx="3407863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分层分级QoS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337379" y="5519733"/>
            <a:ext cx="3511920" cy="398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基于DiffServ分类,结合MPLS TE实现带宽与路径约束,支持HQoS多级队列调度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8337379" y="5983653"/>
            <a:ext cx="3407863" cy="2081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2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IP组播体系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8337379" y="6226453"/>
            <a:ext cx="3511920" cy="398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5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完整支持IGMP+PIM+MBGP组播路由协议,用于视频会议、集中培训等场景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7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1304" y="426554"/>
            <a:ext cx="397565" cy="8283"/>
          </a:xfrm>
          <a:custGeom>
            <a:avLst/>
            <a:gdLst/>
            <a:ahLst/>
            <a:cxnLst/>
            <a:rect l="l" t="t" r="r" b="b"/>
            <a:pathLst>
              <a:path w="397565" h="8283">
                <a:moveTo>
                  <a:pt x="0" y="0"/>
                </a:moveTo>
                <a:lnTo>
                  <a:pt x="397565" y="0"/>
                </a:lnTo>
                <a:lnTo>
                  <a:pt x="397565" y="8283"/>
                </a:lnTo>
                <a:lnTo>
                  <a:pt x="0" y="8283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" name="Text 1"/>
          <p:cNvSpPr/>
          <p:nvPr/>
        </p:nvSpPr>
        <p:spPr>
          <a:xfrm>
            <a:off x="828261" y="356153"/>
            <a:ext cx="2493065" cy="17393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kern="0" spc="52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AGGREGATION &amp; ACCESS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31304" y="596348"/>
            <a:ext cx="11678478" cy="331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48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汇聚节点与接入节点设计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1304" y="1109870"/>
            <a:ext cx="5681870" cy="4273826"/>
          </a:xfrm>
          <a:custGeom>
            <a:avLst/>
            <a:gdLst/>
            <a:ahLst/>
            <a:cxnLst/>
            <a:rect l="l" t="t" r="r" b="b"/>
            <a:pathLst>
              <a:path w="5681870" h="4273826">
                <a:moveTo>
                  <a:pt x="33130" y="0"/>
                </a:moveTo>
                <a:lnTo>
                  <a:pt x="5648739" y="0"/>
                </a:lnTo>
                <a:cubicBezTo>
                  <a:pt x="5667037" y="0"/>
                  <a:pt x="5681870" y="14833"/>
                  <a:pt x="5681870" y="33130"/>
                </a:cubicBezTo>
                <a:lnTo>
                  <a:pt x="5681870" y="4207582"/>
                </a:lnTo>
                <a:cubicBezTo>
                  <a:pt x="5681870" y="4244168"/>
                  <a:pt x="5652211" y="4273826"/>
                  <a:pt x="5615625" y="4273826"/>
                </a:cubicBezTo>
                <a:lnTo>
                  <a:pt x="66244" y="4273826"/>
                </a:lnTo>
                <a:cubicBezTo>
                  <a:pt x="29659" y="4273826"/>
                  <a:pt x="0" y="4244168"/>
                  <a:pt x="0" y="4207582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9696" dist="3313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31304" y="1109870"/>
            <a:ext cx="5681870" cy="33130"/>
          </a:xfrm>
          <a:custGeom>
            <a:avLst/>
            <a:gdLst/>
            <a:ahLst/>
            <a:cxnLst/>
            <a:rect l="l" t="t" r="r" b="b"/>
            <a:pathLst>
              <a:path w="5681870" h="33130">
                <a:moveTo>
                  <a:pt x="33130" y="0"/>
                </a:moveTo>
                <a:lnTo>
                  <a:pt x="5648739" y="0"/>
                </a:lnTo>
                <a:cubicBezTo>
                  <a:pt x="5667037" y="0"/>
                  <a:pt x="5681870" y="14833"/>
                  <a:pt x="5681870" y="33130"/>
                </a:cubicBezTo>
                <a:lnTo>
                  <a:pt x="5681870" y="33130"/>
                </a:lnTo>
                <a:lnTo>
                  <a:pt x="0" y="33130"/>
                </a:ln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7" name="Shape 5"/>
          <p:cNvSpPr/>
          <p:nvPr/>
        </p:nvSpPr>
        <p:spPr>
          <a:xfrm>
            <a:off x="521804" y="1325217"/>
            <a:ext cx="198783" cy="198783"/>
          </a:xfrm>
          <a:custGeom>
            <a:avLst/>
            <a:gdLst/>
            <a:ahLst/>
            <a:cxnLst/>
            <a:rect l="l" t="t" r="r" b="b"/>
            <a:pathLst>
              <a:path w="198783" h="198783">
                <a:moveTo>
                  <a:pt x="177041" y="86967"/>
                </a:moveTo>
                <a:lnTo>
                  <a:pt x="121133" y="86967"/>
                </a:lnTo>
                <a:cubicBezTo>
                  <a:pt x="115969" y="86967"/>
                  <a:pt x="111815" y="82813"/>
                  <a:pt x="111815" y="77649"/>
                </a:cubicBezTo>
                <a:lnTo>
                  <a:pt x="111815" y="21742"/>
                </a:lnTo>
                <a:cubicBezTo>
                  <a:pt x="111815" y="17976"/>
                  <a:pt x="114067" y="14559"/>
                  <a:pt x="117561" y="13123"/>
                </a:cubicBezTo>
                <a:cubicBezTo>
                  <a:pt x="121056" y="11686"/>
                  <a:pt x="125054" y="12502"/>
                  <a:pt x="127733" y="15142"/>
                </a:cubicBezTo>
                <a:lnTo>
                  <a:pt x="143263" y="30672"/>
                </a:lnTo>
                <a:lnTo>
                  <a:pt x="171761" y="2174"/>
                </a:lnTo>
                <a:cubicBezTo>
                  <a:pt x="173158" y="776"/>
                  <a:pt x="175061" y="0"/>
                  <a:pt x="177041" y="0"/>
                </a:cubicBezTo>
                <a:cubicBezTo>
                  <a:pt x="179021" y="0"/>
                  <a:pt x="180923" y="776"/>
                  <a:pt x="182360" y="2213"/>
                </a:cubicBezTo>
                <a:lnTo>
                  <a:pt x="196608" y="16462"/>
                </a:lnTo>
                <a:cubicBezTo>
                  <a:pt x="198006" y="17859"/>
                  <a:pt x="198783" y="19762"/>
                  <a:pt x="198783" y="21742"/>
                </a:cubicBezTo>
                <a:cubicBezTo>
                  <a:pt x="198783" y="23722"/>
                  <a:pt x="198006" y="25624"/>
                  <a:pt x="196570" y="27061"/>
                </a:cubicBezTo>
                <a:lnTo>
                  <a:pt x="168111" y="55519"/>
                </a:lnTo>
                <a:lnTo>
                  <a:pt x="183641" y="71049"/>
                </a:lnTo>
                <a:cubicBezTo>
                  <a:pt x="186320" y="73728"/>
                  <a:pt x="187096" y="77727"/>
                  <a:pt x="185660" y="81221"/>
                </a:cubicBezTo>
                <a:cubicBezTo>
                  <a:pt x="184223" y="84716"/>
                  <a:pt x="180807" y="86967"/>
                  <a:pt x="177041" y="86967"/>
                </a:cubicBezTo>
                <a:close/>
                <a:moveTo>
                  <a:pt x="177041" y="111815"/>
                </a:moveTo>
                <a:cubicBezTo>
                  <a:pt x="180807" y="111815"/>
                  <a:pt x="184223" y="114067"/>
                  <a:pt x="185660" y="117561"/>
                </a:cubicBezTo>
                <a:cubicBezTo>
                  <a:pt x="187096" y="121056"/>
                  <a:pt x="186320" y="125054"/>
                  <a:pt x="183641" y="127733"/>
                </a:cubicBezTo>
                <a:lnTo>
                  <a:pt x="168111" y="143263"/>
                </a:lnTo>
                <a:lnTo>
                  <a:pt x="196608" y="171761"/>
                </a:lnTo>
                <a:cubicBezTo>
                  <a:pt x="198006" y="173158"/>
                  <a:pt x="198821" y="175061"/>
                  <a:pt x="198821" y="177080"/>
                </a:cubicBezTo>
                <a:cubicBezTo>
                  <a:pt x="198821" y="179098"/>
                  <a:pt x="198045" y="180962"/>
                  <a:pt x="196608" y="182399"/>
                </a:cubicBezTo>
                <a:lnTo>
                  <a:pt x="182360" y="196647"/>
                </a:lnTo>
                <a:cubicBezTo>
                  <a:pt x="180923" y="198006"/>
                  <a:pt x="179021" y="198783"/>
                  <a:pt x="177041" y="198783"/>
                </a:cubicBezTo>
                <a:cubicBezTo>
                  <a:pt x="175061" y="198783"/>
                  <a:pt x="173158" y="198006"/>
                  <a:pt x="171722" y="196570"/>
                </a:cubicBezTo>
                <a:lnTo>
                  <a:pt x="143263" y="168111"/>
                </a:lnTo>
                <a:lnTo>
                  <a:pt x="127733" y="183641"/>
                </a:lnTo>
                <a:cubicBezTo>
                  <a:pt x="125054" y="186320"/>
                  <a:pt x="121056" y="187096"/>
                  <a:pt x="117561" y="185660"/>
                </a:cubicBezTo>
                <a:cubicBezTo>
                  <a:pt x="114067" y="184223"/>
                  <a:pt x="111815" y="180807"/>
                  <a:pt x="111815" y="177041"/>
                </a:cubicBezTo>
                <a:lnTo>
                  <a:pt x="111815" y="121133"/>
                </a:lnTo>
                <a:cubicBezTo>
                  <a:pt x="111815" y="115969"/>
                  <a:pt x="115969" y="111815"/>
                  <a:pt x="121133" y="111815"/>
                </a:cubicBezTo>
                <a:lnTo>
                  <a:pt x="177041" y="111815"/>
                </a:lnTo>
                <a:close/>
                <a:moveTo>
                  <a:pt x="77649" y="111815"/>
                </a:moveTo>
                <a:cubicBezTo>
                  <a:pt x="82813" y="111815"/>
                  <a:pt x="86967" y="115969"/>
                  <a:pt x="86967" y="121133"/>
                </a:cubicBezTo>
                <a:lnTo>
                  <a:pt x="86967" y="177041"/>
                </a:lnTo>
                <a:cubicBezTo>
                  <a:pt x="86967" y="180807"/>
                  <a:pt x="84716" y="184223"/>
                  <a:pt x="81221" y="185660"/>
                </a:cubicBezTo>
                <a:cubicBezTo>
                  <a:pt x="77727" y="187096"/>
                  <a:pt x="73728" y="186320"/>
                  <a:pt x="71049" y="183641"/>
                </a:cubicBezTo>
                <a:lnTo>
                  <a:pt x="55519" y="168111"/>
                </a:lnTo>
                <a:lnTo>
                  <a:pt x="27022" y="196608"/>
                </a:lnTo>
                <a:cubicBezTo>
                  <a:pt x="25624" y="198006"/>
                  <a:pt x="23722" y="198783"/>
                  <a:pt x="21742" y="198783"/>
                </a:cubicBezTo>
                <a:cubicBezTo>
                  <a:pt x="19762" y="198783"/>
                  <a:pt x="17859" y="198006"/>
                  <a:pt x="16423" y="196570"/>
                </a:cubicBezTo>
                <a:lnTo>
                  <a:pt x="2213" y="182360"/>
                </a:lnTo>
                <a:cubicBezTo>
                  <a:pt x="776" y="180923"/>
                  <a:pt x="0" y="179021"/>
                  <a:pt x="0" y="177041"/>
                </a:cubicBezTo>
                <a:cubicBezTo>
                  <a:pt x="0" y="175061"/>
                  <a:pt x="776" y="173158"/>
                  <a:pt x="2213" y="171722"/>
                </a:cubicBezTo>
                <a:lnTo>
                  <a:pt x="30672" y="143263"/>
                </a:lnTo>
                <a:lnTo>
                  <a:pt x="15142" y="127733"/>
                </a:lnTo>
                <a:cubicBezTo>
                  <a:pt x="12463" y="125054"/>
                  <a:pt x="11686" y="121056"/>
                  <a:pt x="13123" y="117561"/>
                </a:cubicBezTo>
                <a:cubicBezTo>
                  <a:pt x="14559" y="114067"/>
                  <a:pt x="17976" y="111815"/>
                  <a:pt x="21742" y="111815"/>
                </a:cubicBezTo>
                <a:lnTo>
                  <a:pt x="77649" y="111815"/>
                </a:lnTo>
                <a:close/>
                <a:moveTo>
                  <a:pt x="21742" y="86967"/>
                </a:moveTo>
                <a:cubicBezTo>
                  <a:pt x="17976" y="86967"/>
                  <a:pt x="14559" y="84716"/>
                  <a:pt x="13123" y="81221"/>
                </a:cubicBezTo>
                <a:cubicBezTo>
                  <a:pt x="11686" y="77727"/>
                  <a:pt x="12502" y="73728"/>
                  <a:pt x="15142" y="71049"/>
                </a:cubicBezTo>
                <a:lnTo>
                  <a:pt x="30672" y="55519"/>
                </a:lnTo>
                <a:lnTo>
                  <a:pt x="2213" y="27061"/>
                </a:lnTo>
                <a:cubicBezTo>
                  <a:pt x="776" y="25624"/>
                  <a:pt x="0" y="23722"/>
                  <a:pt x="0" y="21742"/>
                </a:cubicBezTo>
                <a:cubicBezTo>
                  <a:pt x="0" y="19762"/>
                  <a:pt x="776" y="17859"/>
                  <a:pt x="2213" y="16423"/>
                </a:cubicBezTo>
                <a:lnTo>
                  <a:pt x="16423" y="2213"/>
                </a:lnTo>
                <a:cubicBezTo>
                  <a:pt x="17859" y="776"/>
                  <a:pt x="19762" y="0"/>
                  <a:pt x="21742" y="0"/>
                </a:cubicBezTo>
                <a:cubicBezTo>
                  <a:pt x="23722" y="0"/>
                  <a:pt x="25624" y="776"/>
                  <a:pt x="27061" y="2213"/>
                </a:cubicBezTo>
                <a:lnTo>
                  <a:pt x="55519" y="30672"/>
                </a:lnTo>
                <a:lnTo>
                  <a:pt x="71049" y="15142"/>
                </a:lnTo>
                <a:cubicBezTo>
                  <a:pt x="73728" y="12463"/>
                  <a:pt x="77727" y="11686"/>
                  <a:pt x="81221" y="13123"/>
                </a:cubicBezTo>
                <a:cubicBezTo>
                  <a:pt x="84716" y="14559"/>
                  <a:pt x="86967" y="17976"/>
                  <a:pt x="86967" y="21742"/>
                </a:cubicBezTo>
                <a:lnTo>
                  <a:pt x="86967" y="77649"/>
                </a:lnTo>
                <a:cubicBezTo>
                  <a:pt x="86967" y="82813"/>
                  <a:pt x="82813" y="86967"/>
                  <a:pt x="77649" y="86967"/>
                </a:cubicBezTo>
                <a:lnTo>
                  <a:pt x="21742" y="86967"/>
                </a:ln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8" name="Text 6"/>
          <p:cNvSpPr/>
          <p:nvPr/>
        </p:nvSpPr>
        <p:spPr>
          <a:xfrm>
            <a:off x="844826" y="1292087"/>
            <a:ext cx="1292087" cy="2650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65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汇聚节点设计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8000" y="1689652"/>
            <a:ext cx="5336761" cy="720587"/>
          </a:xfrm>
          <a:custGeom>
            <a:avLst/>
            <a:gdLst/>
            <a:ahLst/>
            <a:cxnLst/>
            <a:rect l="l" t="t" r="r" b="b"/>
            <a:pathLst>
              <a:path w="5336761" h="720587">
                <a:moveTo>
                  <a:pt x="22087" y="0"/>
                </a:moveTo>
                <a:lnTo>
                  <a:pt x="5303628" y="0"/>
                </a:lnTo>
                <a:cubicBezTo>
                  <a:pt x="5321927" y="0"/>
                  <a:pt x="5336761" y="14834"/>
                  <a:pt x="5336761" y="33133"/>
                </a:cubicBezTo>
                <a:lnTo>
                  <a:pt x="5336761" y="687454"/>
                </a:lnTo>
                <a:cubicBezTo>
                  <a:pt x="5336761" y="705753"/>
                  <a:pt x="5321927" y="720587"/>
                  <a:pt x="5303628" y="720587"/>
                </a:cubicBezTo>
                <a:lnTo>
                  <a:pt x="22087" y="720587"/>
                </a:lnTo>
                <a:cubicBezTo>
                  <a:pt x="9889" y="720587"/>
                  <a:pt x="0" y="710698"/>
                  <a:pt x="0" y="698500"/>
                </a:cubicBezTo>
                <a:lnTo>
                  <a:pt x="0" y="22087"/>
                </a:lnTo>
                <a:cubicBezTo>
                  <a:pt x="0" y="9897"/>
                  <a:pt x="9897" y="0"/>
                  <a:pt x="22087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08000" y="1689652"/>
            <a:ext cx="22087" cy="720587"/>
          </a:xfrm>
          <a:custGeom>
            <a:avLst/>
            <a:gdLst/>
            <a:ahLst/>
            <a:cxnLst/>
            <a:rect l="l" t="t" r="r" b="b"/>
            <a:pathLst>
              <a:path w="22087" h="720587">
                <a:moveTo>
                  <a:pt x="22087" y="0"/>
                </a:moveTo>
                <a:lnTo>
                  <a:pt x="22087" y="0"/>
                </a:lnTo>
                <a:lnTo>
                  <a:pt x="22087" y="720587"/>
                </a:lnTo>
                <a:lnTo>
                  <a:pt x="22087" y="720587"/>
                </a:lnTo>
                <a:cubicBezTo>
                  <a:pt x="9889" y="720587"/>
                  <a:pt x="0" y="710698"/>
                  <a:pt x="0" y="698500"/>
                </a:cubicBezTo>
                <a:lnTo>
                  <a:pt x="0" y="22087"/>
                </a:lnTo>
                <a:cubicBezTo>
                  <a:pt x="0" y="9897"/>
                  <a:pt x="9897" y="0"/>
                  <a:pt x="22087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11" name="Text 9"/>
          <p:cNvSpPr/>
          <p:nvPr/>
        </p:nvSpPr>
        <p:spPr>
          <a:xfrm>
            <a:off x="651565" y="1822174"/>
            <a:ext cx="512693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功能定位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51565" y="2087217"/>
            <a:ext cx="511865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汇聚节点承担承上启下的关键作用,是多接入节点业务的高效汇聚、灵活调度与安全接入的控制点。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96957" y="2507560"/>
            <a:ext cx="2625587" cy="596348"/>
          </a:xfrm>
          <a:custGeom>
            <a:avLst/>
            <a:gdLst/>
            <a:ahLst/>
            <a:cxnLst/>
            <a:rect l="l" t="t" r="r" b="b"/>
            <a:pathLst>
              <a:path w="2625587" h="596348">
                <a:moveTo>
                  <a:pt x="33133" y="0"/>
                </a:moveTo>
                <a:lnTo>
                  <a:pt x="2592454" y="0"/>
                </a:lnTo>
                <a:cubicBezTo>
                  <a:pt x="2610753" y="0"/>
                  <a:pt x="2625587" y="14834"/>
                  <a:pt x="2625587" y="33133"/>
                </a:cubicBezTo>
                <a:lnTo>
                  <a:pt x="2625587" y="563215"/>
                </a:lnTo>
                <a:cubicBezTo>
                  <a:pt x="2625587" y="581514"/>
                  <a:pt x="2610753" y="596348"/>
                  <a:pt x="2592454" y="596348"/>
                </a:cubicBezTo>
                <a:lnTo>
                  <a:pt x="33133" y="596348"/>
                </a:lnTo>
                <a:cubicBezTo>
                  <a:pt x="14834" y="596348"/>
                  <a:pt x="0" y="581514"/>
                  <a:pt x="0" y="563215"/>
                </a:cubicBezTo>
                <a:lnTo>
                  <a:pt x="0" y="33133"/>
                </a:lnTo>
                <a:cubicBezTo>
                  <a:pt x="0" y="14846"/>
                  <a:pt x="14846" y="0"/>
                  <a:pt x="33133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596348" y="2606951"/>
            <a:ext cx="24847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设备选型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96348" y="2805734"/>
            <a:ext cx="24930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华为AR6300-S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221935" y="2507560"/>
            <a:ext cx="2625587" cy="596348"/>
          </a:xfrm>
          <a:custGeom>
            <a:avLst/>
            <a:gdLst/>
            <a:ahLst/>
            <a:cxnLst/>
            <a:rect l="l" t="t" r="r" b="b"/>
            <a:pathLst>
              <a:path w="2625587" h="596348">
                <a:moveTo>
                  <a:pt x="33133" y="0"/>
                </a:moveTo>
                <a:lnTo>
                  <a:pt x="2592454" y="0"/>
                </a:lnTo>
                <a:cubicBezTo>
                  <a:pt x="2610753" y="0"/>
                  <a:pt x="2625587" y="14834"/>
                  <a:pt x="2625587" y="33133"/>
                </a:cubicBezTo>
                <a:lnTo>
                  <a:pt x="2625587" y="563215"/>
                </a:lnTo>
                <a:cubicBezTo>
                  <a:pt x="2625587" y="581514"/>
                  <a:pt x="2610753" y="596348"/>
                  <a:pt x="2592454" y="596348"/>
                </a:cubicBezTo>
                <a:lnTo>
                  <a:pt x="33133" y="596348"/>
                </a:lnTo>
                <a:cubicBezTo>
                  <a:pt x="14834" y="596348"/>
                  <a:pt x="0" y="581514"/>
                  <a:pt x="0" y="563215"/>
                </a:cubicBezTo>
                <a:lnTo>
                  <a:pt x="0" y="33133"/>
                </a:lnTo>
                <a:cubicBezTo>
                  <a:pt x="0" y="14846"/>
                  <a:pt x="14846" y="0"/>
                  <a:pt x="33133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3321326" y="2606951"/>
            <a:ext cx="24847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交换容量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321326" y="2805734"/>
            <a:ext cx="24930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40 Gbps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96957" y="3203299"/>
            <a:ext cx="2625587" cy="596348"/>
          </a:xfrm>
          <a:custGeom>
            <a:avLst/>
            <a:gdLst/>
            <a:ahLst/>
            <a:cxnLst/>
            <a:rect l="l" t="t" r="r" b="b"/>
            <a:pathLst>
              <a:path w="2625587" h="596348">
                <a:moveTo>
                  <a:pt x="33133" y="0"/>
                </a:moveTo>
                <a:lnTo>
                  <a:pt x="2592454" y="0"/>
                </a:lnTo>
                <a:cubicBezTo>
                  <a:pt x="2610753" y="0"/>
                  <a:pt x="2625587" y="14834"/>
                  <a:pt x="2625587" y="33133"/>
                </a:cubicBezTo>
                <a:lnTo>
                  <a:pt x="2625587" y="563215"/>
                </a:lnTo>
                <a:cubicBezTo>
                  <a:pt x="2625587" y="581514"/>
                  <a:pt x="2610753" y="596348"/>
                  <a:pt x="2592454" y="596348"/>
                </a:cubicBezTo>
                <a:lnTo>
                  <a:pt x="33133" y="596348"/>
                </a:lnTo>
                <a:cubicBezTo>
                  <a:pt x="14834" y="596348"/>
                  <a:pt x="0" y="581514"/>
                  <a:pt x="0" y="563215"/>
                </a:cubicBezTo>
                <a:lnTo>
                  <a:pt x="0" y="33133"/>
                </a:lnTo>
                <a:cubicBezTo>
                  <a:pt x="0" y="14846"/>
                  <a:pt x="14846" y="0"/>
                  <a:pt x="33133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596348" y="3302690"/>
            <a:ext cx="24847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转发性能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96348" y="3501473"/>
            <a:ext cx="24930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 Mpps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221935" y="3203299"/>
            <a:ext cx="2625587" cy="596348"/>
          </a:xfrm>
          <a:custGeom>
            <a:avLst/>
            <a:gdLst/>
            <a:ahLst/>
            <a:cxnLst/>
            <a:rect l="l" t="t" r="r" b="b"/>
            <a:pathLst>
              <a:path w="2625587" h="596348">
                <a:moveTo>
                  <a:pt x="33133" y="0"/>
                </a:moveTo>
                <a:lnTo>
                  <a:pt x="2592454" y="0"/>
                </a:lnTo>
                <a:cubicBezTo>
                  <a:pt x="2610753" y="0"/>
                  <a:pt x="2625587" y="14834"/>
                  <a:pt x="2625587" y="33133"/>
                </a:cubicBezTo>
                <a:lnTo>
                  <a:pt x="2625587" y="563215"/>
                </a:lnTo>
                <a:cubicBezTo>
                  <a:pt x="2625587" y="581514"/>
                  <a:pt x="2610753" y="596348"/>
                  <a:pt x="2592454" y="596348"/>
                </a:cubicBezTo>
                <a:lnTo>
                  <a:pt x="33133" y="596348"/>
                </a:lnTo>
                <a:cubicBezTo>
                  <a:pt x="14834" y="596348"/>
                  <a:pt x="0" y="581514"/>
                  <a:pt x="0" y="563215"/>
                </a:cubicBezTo>
                <a:lnTo>
                  <a:pt x="0" y="33133"/>
                </a:lnTo>
                <a:cubicBezTo>
                  <a:pt x="0" y="14846"/>
                  <a:pt x="14846" y="0"/>
                  <a:pt x="33133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3321326" y="3302690"/>
            <a:ext cx="24847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端口配置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321326" y="3501473"/>
            <a:ext cx="24930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≥10×千兆口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496957" y="3899038"/>
            <a:ext cx="5416826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关键特性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20769" y="4197212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7" name="Text 25"/>
          <p:cNvSpPr/>
          <p:nvPr/>
        </p:nvSpPr>
        <p:spPr>
          <a:xfrm>
            <a:off x="708163" y="4164082"/>
            <a:ext cx="2054087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</a:t>
            </a:r>
            <a:r>
              <a:rPr lang="en-US" sz="91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MPLS VPN/TE</a:t>
            </a: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作为PE或HoPE节点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20769" y="4429125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9" name="Text 27"/>
          <p:cNvSpPr/>
          <p:nvPr/>
        </p:nvSpPr>
        <p:spPr>
          <a:xfrm>
            <a:off x="708163" y="4395995"/>
            <a:ext cx="2451652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融合以太网/VLAN/PPP/PPPoE等多种接入方式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20769" y="4661038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1" name="Text 29"/>
          <p:cNvSpPr/>
          <p:nvPr/>
        </p:nvSpPr>
        <p:spPr>
          <a:xfrm>
            <a:off x="708163" y="4627908"/>
            <a:ext cx="2252870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完善</a:t>
            </a:r>
            <a:r>
              <a:rPr lang="en-US" sz="91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QoS机制</a:t>
            </a: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对接入业务流量识别分类调度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20769" y="4892951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3" name="Text 31"/>
          <p:cNvSpPr/>
          <p:nvPr/>
        </p:nvSpPr>
        <p:spPr>
          <a:xfrm>
            <a:off x="708163" y="4859821"/>
            <a:ext cx="2112065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</a:t>
            </a:r>
            <a:r>
              <a:rPr lang="en-US" sz="91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NAT/ACL/VPN</a:t>
            </a: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等边界安全控制功能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78826" y="1109870"/>
            <a:ext cx="5681870" cy="4273826"/>
          </a:xfrm>
          <a:custGeom>
            <a:avLst/>
            <a:gdLst/>
            <a:ahLst/>
            <a:cxnLst/>
            <a:rect l="l" t="t" r="r" b="b"/>
            <a:pathLst>
              <a:path w="5681870" h="4273826">
                <a:moveTo>
                  <a:pt x="33130" y="0"/>
                </a:moveTo>
                <a:lnTo>
                  <a:pt x="5648739" y="0"/>
                </a:lnTo>
                <a:cubicBezTo>
                  <a:pt x="5667037" y="0"/>
                  <a:pt x="5681870" y="14833"/>
                  <a:pt x="5681870" y="33130"/>
                </a:cubicBezTo>
                <a:lnTo>
                  <a:pt x="5681870" y="4207582"/>
                </a:lnTo>
                <a:cubicBezTo>
                  <a:pt x="5681870" y="4244168"/>
                  <a:pt x="5652211" y="4273826"/>
                  <a:pt x="5615625" y="4273826"/>
                </a:cubicBezTo>
                <a:lnTo>
                  <a:pt x="66244" y="4273826"/>
                </a:lnTo>
                <a:cubicBezTo>
                  <a:pt x="29659" y="4273826"/>
                  <a:pt x="0" y="4244168"/>
                  <a:pt x="0" y="4207582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9696" dist="3313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5" name="Shape 33"/>
          <p:cNvSpPr/>
          <p:nvPr/>
        </p:nvSpPr>
        <p:spPr>
          <a:xfrm>
            <a:off x="6178826" y="1109870"/>
            <a:ext cx="5681870" cy="33130"/>
          </a:xfrm>
          <a:custGeom>
            <a:avLst/>
            <a:gdLst/>
            <a:ahLst/>
            <a:cxnLst/>
            <a:rect l="l" t="t" r="r" b="b"/>
            <a:pathLst>
              <a:path w="5681870" h="33130">
                <a:moveTo>
                  <a:pt x="33130" y="0"/>
                </a:moveTo>
                <a:lnTo>
                  <a:pt x="5648739" y="0"/>
                </a:lnTo>
                <a:cubicBezTo>
                  <a:pt x="5667037" y="0"/>
                  <a:pt x="5681870" y="14833"/>
                  <a:pt x="5681870" y="33130"/>
                </a:cubicBezTo>
                <a:lnTo>
                  <a:pt x="5681870" y="33130"/>
                </a:lnTo>
                <a:lnTo>
                  <a:pt x="0" y="33130"/>
                </a:ln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6" name="Shape 34"/>
          <p:cNvSpPr/>
          <p:nvPr/>
        </p:nvSpPr>
        <p:spPr>
          <a:xfrm>
            <a:off x="6381750" y="1325217"/>
            <a:ext cx="173935" cy="198783"/>
          </a:xfrm>
          <a:custGeom>
            <a:avLst/>
            <a:gdLst/>
            <a:ahLst/>
            <a:cxnLst/>
            <a:rect l="l" t="t" r="r" b="b"/>
            <a:pathLst>
              <a:path w="173935" h="198783">
                <a:moveTo>
                  <a:pt x="49696" y="-12424"/>
                </a:moveTo>
                <a:cubicBezTo>
                  <a:pt x="56568" y="-12424"/>
                  <a:pt x="62120" y="-6872"/>
                  <a:pt x="62120" y="0"/>
                </a:cubicBezTo>
                <a:lnTo>
                  <a:pt x="62120" y="37272"/>
                </a:lnTo>
                <a:lnTo>
                  <a:pt x="111815" y="37272"/>
                </a:lnTo>
                <a:lnTo>
                  <a:pt x="111815" y="0"/>
                </a:lnTo>
                <a:cubicBezTo>
                  <a:pt x="111815" y="-6872"/>
                  <a:pt x="117367" y="-12424"/>
                  <a:pt x="124239" y="-12424"/>
                </a:cubicBezTo>
                <a:cubicBezTo>
                  <a:pt x="131111" y="-12424"/>
                  <a:pt x="136663" y="-6872"/>
                  <a:pt x="136663" y="0"/>
                </a:cubicBezTo>
                <a:lnTo>
                  <a:pt x="136663" y="37272"/>
                </a:lnTo>
                <a:lnTo>
                  <a:pt x="161511" y="37272"/>
                </a:lnTo>
                <a:cubicBezTo>
                  <a:pt x="168383" y="37272"/>
                  <a:pt x="173935" y="42824"/>
                  <a:pt x="173935" y="49696"/>
                </a:cubicBezTo>
                <a:cubicBezTo>
                  <a:pt x="173935" y="56568"/>
                  <a:pt x="168383" y="62120"/>
                  <a:pt x="161511" y="62120"/>
                </a:cubicBezTo>
                <a:lnTo>
                  <a:pt x="161511" y="86967"/>
                </a:lnTo>
                <a:cubicBezTo>
                  <a:pt x="161511" y="123890"/>
                  <a:pt x="134644" y="154561"/>
                  <a:pt x="99391" y="160463"/>
                </a:cubicBezTo>
                <a:lnTo>
                  <a:pt x="99391" y="186359"/>
                </a:lnTo>
                <a:cubicBezTo>
                  <a:pt x="99391" y="193231"/>
                  <a:pt x="93839" y="198783"/>
                  <a:pt x="86967" y="198783"/>
                </a:cubicBezTo>
                <a:cubicBezTo>
                  <a:pt x="80095" y="198783"/>
                  <a:pt x="74543" y="193231"/>
                  <a:pt x="74543" y="186359"/>
                </a:cubicBezTo>
                <a:lnTo>
                  <a:pt x="74543" y="160463"/>
                </a:lnTo>
                <a:cubicBezTo>
                  <a:pt x="39291" y="154561"/>
                  <a:pt x="12424" y="123890"/>
                  <a:pt x="12424" y="86967"/>
                </a:cubicBezTo>
                <a:lnTo>
                  <a:pt x="12424" y="62120"/>
                </a:lnTo>
                <a:cubicBezTo>
                  <a:pt x="5552" y="62120"/>
                  <a:pt x="0" y="56568"/>
                  <a:pt x="0" y="49696"/>
                </a:cubicBezTo>
                <a:cubicBezTo>
                  <a:pt x="0" y="42824"/>
                  <a:pt x="5552" y="37272"/>
                  <a:pt x="12424" y="37272"/>
                </a:cubicBezTo>
                <a:lnTo>
                  <a:pt x="37272" y="37272"/>
                </a:lnTo>
                <a:lnTo>
                  <a:pt x="37272" y="0"/>
                </a:lnTo>
                <a:cubicBezTo>
                  <a:pt x="37272" y="-6872"/>
                  <a:pt x="42824" y="-12424"/>
                  <a:pt x="49696" y="-12424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7" name="Text 35"/>
          <p:cNvSpPr/>
          <p:nvPr/>
        </p:nvSpPr>
        <p:spPr>
          <a:xfrm>
            <a:off x="6692348" y="1292087"/>
            <a:ext cx="1292087" cy="2650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65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接入节点设计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55522" y="1689652"/>
            <a:ext cx="5336761" cy="911087"/>
          </a:xfrm>
          <a:custGeom>
            <a:avLst/>
            <a:gdLst/>
            <a:ahLst/>
            <a:cxnLst/>
            <a:rect l="l" t="t" r="r" b="b"/>
            <a:pathLst>
              <a:path w="5336761" h="911087">
                <a:moveTo>
                  <a:pt x="22087" y="0"/>
                </a:moveTo>
                <a:lnTo>
                  <a:pt x="5303634" y="0"/>
                </a:lnTo>
                <a:cubicBezTo>
                  <a:pt x="5321929" y="0"/>
                  <a:pt x="5336761" y="14832"/>
                  <a:pt x="5336761" y="33127"/>
                </a:cubicBezTo>
                <a:lnTo>
                  <a:pt x="5336761" y="877960"/>
                </a:lnTo>
                <a:cubicBezTo>
                  <a:pt x="5336761" y="896255"/>
                  <a:pt x="5321929" y="911087"/>
                  <a:pt x="5303634" y="911087"/>
                </a:cubicBezTo>
                <a:lnTo>
                  <a:pt x="22087" y="911087"/>
                </a:lnTo>
                <a:cubicBezTo>
                  <a:pt x="9889" y="911087"/>
                  <a:pt x="0" y="901198"/>
                  <a:pt x="0" y="889000"/>
                </a:cubicBezTo>
                <a:lnTo>
                  <a:pt x="0" y="22087"/>
                </a:lnTo>
                <a:cubicBezTo>
                  <a:pt x="0" y="9897"/>
                  <a:pt x="9897" y="0"/>
                  <a:pt x="22087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355522" y="1689652"/>
            <a:ext cx="22087" cy="911087"/>
          </a:xfrm>
          <a:custGeom>
            <a:avLst/>
            <a:gdLst/>
            <a:ahLst/>
            <a:cxnLst/>
            <a:rect l="l" t="t" r="r" b="b"/>
            <a:pathLst>
              <a:path w="22087" h="911087">
                <a:moveTo>
                  <a:pt x="22087" y="0"/>
                </a:moveTo>
                <a:lnTo>
                  <a:pt x="22087" y="0"/>
                </a:lnTo>
                <a:lnTo>
                  <a:pt x="22087" y="911087"/>
                </a:lnTo>
                <a:lnTo>
                  <a:pt x="22087" y="911087"/>
                </a:lnTo>
                <a:cubicBezTo>
                  <a:pt x="9889" y="911087"/>
                  <a:pt x="0" y="901198"/>
                  <a:pt x="0" y="889000"/>
                </a:cubicBezTo>
                <a:lnTo>
                  <a:pt x="0" y="22087"/>
                </a:lnTo>
                <a:cubicBezTo>
                  <a:pt x="0" y="9897"/>
                  <a:pt x="9897" y="0"/>
                  <a:pt x="22087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40" name="Text 38"/>
          <p:cNvSpPr/>
          <p:nvPr/>
        </p:nvSpPr>
        <p:spPr>
          <a:xfrm>
            <a:off x="6499087" y="1822174"/>
            <a:ext cx="512693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功能定位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99087" y="2087217"/>
            <a:ext cx="5118652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接入节点是骨干网络与各分公司之间的直接连接节点,承担业务接入、安全控制、协议适配及多业务融合的重要职责。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44478" y="2695989"/>
            <a:ext cx="2625587" cy="596348"/>
          </a:xfrm>
          <a:custGeom>
            <a:avLst/>
            <a:gdLst/>
            <a:ahLst/>
            <a:cxnLst/>
            <a:rect l="l" t="t" r="r" b="b"/>
            <a:pathLst>
              <a:path w="2625587" h="596348">
                <a:moveTo>
                  <a:pt x="33133" y="0"/>
                </a:moveTo>
                <a:lnTo>
                  <a:pt x="2592454" y="0"/>
                </a:lnTo>
                <a:cubicBezTo>
                  <a:pt x="2610753" y="0"/>
                  <a:pt x="2625587" y="14834"/>
                  <a:pt x="2625587" y="33133"/>
                </a:cubicBezTo>
                <a:lnTo>
                  <a:pt x="2625587" y="563215"/>
                </a:lnTo>
                <a:cubicBezTo>
                  <a:pt x="2625587" y="581514"/>
                  <a:pt x="2610753" y="596348"/>
                  <a:pt x="2592454" y="596348"/>
                </a:cubicBezTo>
                <a:lnTo>
                  <a:pt x="33133" y="596348"/>
                </a:lnTo>
                <a:cubicBezTo>
                  <a:pt x="14834" y="596348"/>
                  <a:pt x="0" y="581514"/>
                  <a:pt x="0" y="563215"/>
                </a:cubicBezTo>
                <a:lnTo>
                  <a:pt x="0" y="33133"/>
                </a:lnTo>
                <a:cubicBezTo>
                  <a:pt x="0" y="14846"/>
                  <a:pt x="14846" y="0"/>
                  <a:pt x="33133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6443870" y="2795380"/>
            <a:ext cx="24847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设备选型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443870" y="2994163"/>
            <a:ext cx="24930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H3C MSR3640-XS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9069457" y="2695989"/>
            <a:ext cx="2625587" cy="596348"/>
          </a:xfrm>
          <a:custGeom>
            <a:avLst/>
            <a:gdLst/>
            <a:ahLst/>
            <a:cxnLst/>
            <a:rect l="l" t="t" r="r" b="b"/>
            <a:pathLst>
              <a:path w="2625587" h="596348">
                <a:moveTo>
                  <a:pt x="33133" y="0"/>
                </a:moveTo>
                <a:lnTo>
                  <a:pt x="2592454" y="0"/>
                </a:lnTo>
                <a:cubicBezTo>
                  <a:pt x="2610753" y="0"/>
                  <a:pt x="2625587" y="14834"/>
                  <a:pt x="2625587" y="33133"/>
                </a:cubicBezTo>
                <a:lnTo>
                  <a:pt x="2625587" y="563215"/>
                </a:lnTo>
                <a:cubicBezTo>
                  <a:pt x="2625587" y="581514"/>
                  <a:pt x="2610753" y="596348"/>
                  <a:pt x="2592454" y="596348"/>
                </a:cubicBezTo>
                <a:lnTo>
                  <a:pt x="33133" y="596348"/>
                </a:lnTo>
                <a:cubicBezTo>
                  <a:pt x="14834" y="596348"/>
                  <a:pt x="0" y="581514"/>
                  <a:pt x="0" y="563215"/>
                </a:cubicBezTo>
                <a:lnTo>
                  <a:pt x="0" y="33133"/>
                </a:lnTo>
                <a:cubicBezTo>
                  <a:pt x="0" y="14846"/>
                  <a:pt x="14846" y="0"/>
                  <a:pt x="33133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9168848" y="2795380"/>
            <a:ext cx="24847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包转发能力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9168848" y="2994163"/>
            <a:ext cx="24930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Mpps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44478" y="3391728"/>
            <a:ext cx="2625587" cy="596348"/>
          </a:xfrm>
          <a:custGeom>
            <a:avLst/>
            <a:gdLst/>
            <a:ahLst/>
            <a:cxnLst/>
            <a:rect l="l" t="t" r="r" b="b"/>
            <a:pathLst>
              <a:path w="2625587" h="596348">
                <a:moveTo>
                  <a:pt x="33133" y="0"/>
                </a:moveTo>
                <a:lnTo>
                  <a:pt x="2592454" y="0"/>
                </a:lnTo>
                <a:cubicBezTo>
                  <a:pt x="2610753" y="0"/>
                  <a:pt x="2625587" y="14834"/>
                  <a:pt x="2625587" y="33133"/>
                </a:cubicBezTo>
                <a:lnTo>
                  <a:pt x="2625587" y="563215"/>
                </a:lnTo>
                <a:cubicBezTo>
                  <a:pt x="2625587" y="581514"/>
                  <a:pt x="2610753" y="596348"/>
                  <a:pt x="2592454" y="596348"/>
                </a:cubicBezTo>
                <a:lnTo>
                  <a:pt x="33133" y="596348"/>
                </a:lnTo>
                <a:cubicBezTo>
                  <a:pt x="14834" y="596348"/>
                  <a:pt x="0" y="581514"/>
                  <a:pt x="0" y="563215"/>
                </a:cubicBezTo>
                <a:lnTo>
                  <a:pt x="0" y="33133"/>
                </a:lnTo>
                <a:cubicBezTo>
                  <a:pt x="0" y="14846"/>
                  <a:pt x="14846" y="0"/>
                  <a:pt x="33133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6443870" y="3491120"/>
            <a:ext cx="24847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模块插槽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443870" y="3689902"/>
            <a:ext cx="24930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12个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9069457" y="3391728"/>
            <a:ext cx="2625587" cy="596348"/>
          </a:xfrm>
          <a:custGeom>
            <a:avLst/>
            <a:gdLst/>
            <a:ahLst/>
            <a:cxnLst/>
            <a:rect l="l" t="t" r="r" b="b"/>
            <a:pathLst>
              <a:path w="2625587" h="596348">
                <a:moveTo>
                  <a:pt x="33133" y="0"/>
                </a:moveTo>
                <a:lnTo>
                  <a:pt x="2592454" y="0"/>
                </a:lnTo>
                <a:cubicBezTo>
                  <a:pt x="2610753" y="0"/>
                  <a:pt x="2625587" y="14834"/>
                  <a:pt x="2625587" y="33133"/>
                </a:cubicBezTo>
                <a:lnTo>
                  <a:pt x="2625587" y="563215"/>
                </a:lnTo>
                <a:cubicBezTo>
                  <a:pt x="2625587" y="581514"/>
                  <a:pt x="2610753" y="596348"/>
                  <a:pt x="2592454" y="596348"/>
                </a:cubicBezTo>
                <a:lnTo>
                  <a:pt x="33133" y="596348"/>
                </a:lnTo>
                <a:cubicBezTo>
                  <a:pt x="14834" y="596348"/>
                  <a:pt x="0" y="581514"/>
                  <a:pt x="0" y="563215"/>
                </a:cubicBezTo>
                <a:lnTo>
                  <a:pt x="0" y="33133"/>
                </a:lnTo>
                <a:cubicBezTo>
                  <a:pt x="0" y="14846"/>
                  <a:pt x="14846" y="0"/>
                  <a:pt x="33133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9168848" y="3491120"/>
            <a:ext cx="24847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GE端口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168848" y="3689902"/>
            <a:ext cx="24930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≥7个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344478" y="4087467"/>
            <a:ext cx="5416826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关键特性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368291" y="4385641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6" name="Text 54"/>
          <p:cNvSpPr/>
          <p:nvPr/>
        </p:nvSpPr>
        <p:spPr>
          <a:xfrm>
            <a:off x="6555685" y="4352511"/>
            <a:ext cx="2103783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</a:t>
            </a:r>
            <a:r>
              <a:rPr lang="en-US" sz="91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DSVPN</a:t>
            </a: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动态建立VPN隧道,简化配置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68291" y="4617554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8" name="Text 56"/>
          <p:cNvSpPr/>
          <p:nvPr/>
        </p:nvSpPr>
        <p:spPr>
          <a:xfrm>
            <a:off x="6555685" y="4584424"/>
            <a:ext cx="1971261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集成</a:t>
            </a:r>
            <a:r>
              <a:rPr lang="en-US" sz="91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无线控制器</a:t>
            </a: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功能,统一管理下挂AP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68291" y="4849467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60" name="Text 58"/>
          <p:cNvSpPr/>
          <p:nvPr/>
        </p:nvSpPr>
        <p:spPr>
          <a:xfrm>
            <a:off x="6555685" y="4816337"/>
            <a:ext cx="1888435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IPS入侵防御</a:t>
            </a: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,特征库1200+,在线升级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68291" y="5081380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62" name="Text 60"/>
          <p:cNvSpPr/>
          <p:nvPr/>
        </p:nvSpPr>
        <p:spPr>
          <a:xfrm>
            <a:off x="6555685" y="5048250"/>
            <a:ext cx="18221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</a:t>
            </a:r>
            <a:r>
              <a:rPr lang="en-US" sz="91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SM1/SM2/SM3/SM4</a:t>
            </a:r>
            <a:r>
              <a:rPr lang="en-US" sz="91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国密算法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331304" y="5512076"/>
            <a:ext cx="3735457" cy="1126435"/>
          </a:xfrm>
          <a:custGeom>
            <a:avLst/>
            <a:gdLst/>
            <a:ahLst/>
            <a:cxnLst/>
            <a:rect l="l" t="t" r="r" b="b"/>
            <a:pathLst>
              <a:path w="3735457" h="1126435">
                <a:moveTo>
                  <a:pt x="66257" y="0"/>
                </a:moveTo>
                <a:lnTo>
                  <a:pt x="3669200" y="0"/>
                </a:lnTo>
                <a:cubicBezTo>
                  <a:pt x="3705792" y="0"/>
                  <a:pt x="3735457" y="29664"/>
                  <a:pt x="3735457" y="66257"/>
                </a:cubicBezTo>
                <a:lnTo>
                  <a:pt x="3735457" y="1060178"/>
                </a:lnTo>
                <a:cubicBezTo>
                  <a:pt x="3735457" y="1096771"/>
                  <a:pt x="3705792" y="1126435"/>
                  <a:pt x="3669200" y="1126435"/>
                </a:cubicBezTo>
                <a:lnTo>
                  <a:pt x="66257" y="1126435"/>
                </a:lnTo>
                <a:cubicBezTo>
                  <a:pt x="29664" y="1126435"/>
                  <a:pt x="0" y="1096771"/>
                  <a:pt x="0" y="1060178"/>
                </a:cubicBezTo>
                <a:lnTo>
                  <a:pt x="0" y="66257"/>
                </a:lnTo>
                <a:cubicBezTo>
                  <a:pt x="0" y="29664"/>
                  <a:pt x="29664" y="0"/>
                  <a:pt x="6625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4B5C"/>
              </a:gs>
              <a:gs pos="100000">
                <a:srgbClr val="4E8A72"/>
              </a:gs>
            </a:gsLst>
            <a:lin ang="2700000" scaled="1"/>
          </a:gradFill>
          <a:ln/>
          <a:effectLst>
            <a:outerShdw blurRad="49696" dist="3313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4" name="Shape 62"/>
          <p:cNvSpPr/>
          <p:nvPr/>
        </p:nvSpPr>
        <p:spPr>
          <a:xfrm>
            <a:off x="507310" y="5710859"/>
            <a:ext cx="186359" cy="165652"/>
          </a:xfrm>
          <a:custGeom>
            <a:avLst/>
            <a:gdLst/>
            <a:ahLst/>
            <a:cxnLst/>
            <a:rect l="l" t="t" r="r" b="b"/>
            <a:pathLst>
              <a:path w="186359" h="165652">
                <a:moveTo>
                  <a:pt x="93179" y="31060"/>
                </a:moveTo>
                <a:cubicBezTo>
                  <a:pt x="63770" y="31060"/>
                  <a:pt x="37142" y="42707"/>
                  <a:pt x="17568" y="61667"/>
                </a:cubicBezTo>
                <a:cubicBezTo>
                  <a:pt x="13459" y="65646"/>
                  <a:pt x="6891" y="65549"/>
                  <a:pt x="2944" y="61440"/>
                </a:cubicBezTo>
                <a:cubicBezTo>
                  <a:pt x="-1003" y="57331"/>
                  <a:pt x="-938" y="50763"/>
                  <a:pt x="3171" y="46816"/>
                </a:cubicBezTo>
                <a:cubicBezTo>
                  <a:pt x="26433" y="24233"/>
                  <a:pt x="58205" y="10353"/>
                  <a:pt x="93179" y="10353"/>
                </a:cubicBezTo>
                <a:cubicBezTo>
                  <a:pt x="128154" y="10353"/>
                  <a:pt x="159926" y="24233"/>
                  <a:pt x="183220" y="46816"/>
                </a:cubicBezTo>
                <a:cubicBezTo>
                  <a:pt x="187329" y="50796"/>
                  <a:pt x="187426" y="57364"/>
                  <a:pt x="183447" y="61440"/>
                </a:cubicBezTo>
                <a:cubicBezTo>
                  <a:pt x="179467" y="65517"/>
                  <a:pt x="172899" y="65646"/>
                  <a:pt x="168823" y="61667"/>
                </a:cubicBezTo>
                <a:cubicBezTo>
                  <a:pt x="149216" y="42707"/>
                  <a:pt x="122589" y="31060"/>
                  <a:pt x="93179" y="31060"/>
                </a:cubicBezTo>
                <a:close/>
                <a:moveTo>
                  <a:pt x="77649" y="139769"/>
                </a:moveTo>
                <a:cubicBezTo>
                  <a:pt x="77649" y="131198"/>
                  <a:pt x="84608" y="124239"/>
                  <a:pt x="93179" y="124239"/>
                </a:cubicBezTo>
                <a:cubicBezTo>
                  <a:pt x="101751" y="124239"/>
                  <a:pt x="108709" y="131198"/>
                  <a:pt x="108709" y="139769"/>
                </a:cubicBezTo>
                <a:cubicBezTo>
                  <a:pt x="108709" y="148340"/>
                  <a:pt x="101751" y="155299"/>
                  <a:pt x="93179" y="155299"/>
                </a:cubicBezTo>
                <a:cubicBezTo>
                  <a:pt x="84608" y="155299"/>
                  <a:pt x="77649" y="148340"/>
                  <a:pt x="77649" y="139769"/>
                </a:cubicBezTo>
                <a:close/>
                <a:moveTo>
                  <a:pt x="54355" y="105539"/>
                </a:moveTo>
                <a:cubicBezTo>
                  <a:pt x="50569" y="109842"/>
                  <a:pt x="44034" y="110230"/>
                  <a:pt x="39731" y="106444"/>
                </a:cubicBezTo>
                <a:cubicBezTo>
                  <a:pt x="35428" y="102659"/>
                  <a:pt x="35039" y="96124"/>
                  <a:pt x="38825" y="91820"/>
                </a:cubicBezTo>
                <a:cubicBezTo>
                  <a:pt x="52090" y="76808"/>
                  <a:pt x="71535" y="67296"/>
                  <a:pt x="93179" y="67296"/>
                </a:cubicBezTo>
                <a:cubicBezTo>
                  <a:pt x="114824" y="67296"/>
                  <a:pt x="134269" y="76808"/>
                  <a:pt x="147534" y="91820"/>
                </a:cubicBezTo>
                <a:cubicBezTo>
                  <a:pt x="151319" y="96124"/>
                  <a:pt x="150899" y="102659"/>
                  <a:pt x="146628" y="106444"/>
                </a:cubicBezTo>
                <a:cubicBezTo>
                  <a:pt x="142357" y="110230"/>
                  <a:pt x="135789" y="109809"/>
                  <a:pt x="132004" y="105539"/>
                </a:cubicBezTo>
                <a:cubicBezTo>
                  <a:pt x="122492" y="94765"/>
                  <a:pt x="108645" y="88003"/>
                  <a:pt x="93179" y="88003"/>
                </a:cubicBezTo>
                <a:cubicBezTo>
                  <a:pt x="77714" y="88003"/>
                  <a:pt x="63867" y="94765"/>
                  <a:pt x="54355" y="10553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5" name="Text 63"/>
          <p:cNvSpPr/>
          <p:nvPr/>
        </p:nvSpPr>
        <p:spPr>
          <a:xfrm>
            <a:off x="803413" y="5677728"/>
            <a:ext cx="1076739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无线统一控制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496957" y="6009033"/>
            <a:ext cx="3470413" cy="4306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3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接入节点集成无线控制器功能,可对下挂无线AP进行统一管理,实现无线与有线网络的一体化接入,简化部署流程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4229652" y="5528641"/>
            <a:ext cx="3735457" cy="1109870"/>
          </a:xfrm>
          <a:custGeom>
            <a:avLst/>
            <a:gdLst/>
            <a:ahLst/>
            <a:cxnLst/>
            <a:rect l="l" t="t" r="r" b="b"/>
            <a:pathLst>
              <a:path w="3735457" h="1109870">
                <a:moveTo>
                  <a:pt x="33130" y="0"/>
                </a:moveTo>
                <a:lnTo>
                  <a:pt x="3702326" y="0"/>
                </a:lnTo>
                <a:cubicBezTo>
                  <a:pt x="3720624" y="0"/>
                  <a:pt x="3735457" y="14833"/>
                  <a:pt x="3735457" y="33130"/>
                </a:cubicBezTo>
                <a:lnTo>
                  <a:pt x="3735457" y="1043610"/>
                </a:lnTo>
                <a:cubicBezTo>
                  <a:pt x="3735457" y="1080204"/>
                  <a:pt x="3705791" y="1109870"/>
                  <a:pt x="3669197" y="1109870"/>
                </a:cubicBezTo>
                <a:lnTo>
                  <a:pt x="66259" y="1109870"/>
                </a:lnTo>
                <a:cubicBezTo>
                  <a:pt x="29665" y="1109870"/>
                  <a:pt x="0" y="1080204"/>
                  <a:pt x="0" y="1043610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9696" dist="3313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8" name="Shape 66"/>
          <p:cNvSpPr/>
          <p:nvPr/>
        </p:nvSpPr>
        <p:spPr>
          <a:xfrm>
            <a:off x="4229652" y="5528641"/>
            <a:ext cx="3735457" cy="33130"/>
          </a:xfrm>
          <a:custGeom>
            <a:avLst/>
            <a:gdLst/>
            <a:ahLst/>
            <a:cxnLst/>
            <a:rect l="l" t="t" r="r" b="b"/>
            <a:pathLst>
              <a:path w="3735457" h="33130">
                <a:moveTo>
                  <a:pt x="33130" y="0"/>
                </a:moveTo>
                <a:lnTo>
                  <a:pt x="3702326" y="0"/>
                </a:lnTo>
                <a:cubicBezTo>
                  <a:pt x="3720624" y="0"/>
                  <a:pt x="3735457" y="14833"/>
                  <a:pt x="3735457" y="33130"/>
                </a:cubicBezTo>
                <a:lnTo>
                  <a:pt x="3735457" y="33130"/>
                </a:lnTo>
                <a:lnTo>
                  <a:pt x="0" y="33130"/>
                </a:ln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69" name="Shape 67"/>
          <p:cNvSpPr/>
          <p:nvPr/>
        </p:nvSpPr>
        <p:spPr>
          <a:xfrm>
            <a:off x="4405658" y="5743989"/>
            <a:ext cx="186359" cy="165652"/>
          </a:xfrm>
          <a:custGeom>
            <a:avLst/>
            <a:gdLst/>
            <a:ahLst/>
            <a:cxnLst/>
            <a:rect l="l" t="t" r="r" b="b"/>
            <a:pathLst>
              <a:path w="186359" h="165652">
                <a:moveTo>
                  <a:pt x="72473" y="80238"/>
                </a:moveTo>
                <a:cubicBezTo>
                  <a:pt x="93901" y="80238"/>
                  <a:pt x="111298" y="62841"/>
                  <a:pt x="111298" y="41413"/>
                </a:cubicBezTo>
                <a:cubicBezTo>
                  <a:pt x="111298" y="19985"/>
                  <a:pt x="93901" y="2588"/>
                  <a:pt x="72473" y="2588"/>
                </a:cubicBezTo>
                <a:cubicBezTo>
                  <a:pt x="51045" y="2588"/>
                  <a:pt x="33648" y="19985"/>
                  <a:pt x="33648" y="41413"/>
                </a:cubicBezTo>
                <a:cubicBezTo>
                  <a:pt x="33648" y="62841"/>
                  <a:pt x="51045" y="80238"/>
                  <a:pt x="72473" y="80238"/>
                </a:cubicBezTo>
                <a:close/>
                <a:moveTo>
                  <a:pt x="62864" y="98356"/>
                </a:moveTo>
                <a:cubicBezTo>
                  <a:pt x="30995" y="98356"/>
                  <a:pt x="5177" y="124174"/>
                  <a:pt x="5177" y="156043"/>
                </a:cubicBezTo>
                <a:cubicBezTo>
                  <a:pt x="5177" y="161349"/>
                  <a:pt x="9480" y="165652"/>
                  <a:pt x="14786" y="165652"/>
                </a:cubicBezTo>
                <a:lnTo>
                  <a:pt x="96156" y="165652"/>
                </a:lnTo>
                <a:cubicBezTo>
                  <a:pt x="84444" y="151869"/>
                  <a:pt x="77649" y="134107"/>
                  <a:pt x="77649" y="115309"/>
                </a:cubicBezTo>
                <a:lnTo>
                  <a:pt x="77649" y="105247"/>
                </a:lnTo>
                <a:cubicBezTo>
                  <a:pt x="77649" y="102886"/>
                  <a:pt x="77973" y="100556"/>
                  <a:pt x="78588" y="98356"/>
                </a:cubicBezTo>
                <a:lnTo>
                  <a:pt x="62864" y="98356"/>
                </a:lnTo>
                <a:close/>
                <a:moveTo>
                  <a:pt x="144072" y="158049"/>
                </a:moveTo>
                <a:lnTo>
                  <a:pt x="139769" y="160087"/>
                </a:lnTo>
                <a:lnTo>
                  <a:pt x="139769" y="99230"/>
                </a:lnTo>
                <a:lnTo>
                  <a:pt x="170829" y="109583"/>
                </a:lnTo>
                <a:lnTo>
                  <a:pt x="170829" y="115924"/>
                </a:lnTo>
                <a:cubicBezTo>
                  <a:pt x="170829" y="133978"/>
                  <a:pt x="160411" y="150381"/>
                  <a:pt x="144072" y="158081"/>
                </a:cubicBezTo>
                <a:close/>
                <a:moveTo>
                  <a:pt x="136501" y="83958"/>
                </a:moveTo>
                <a:lnTo>
                  <a:pt x="100265" y="96026"/>
                </a:lnTo>
                <a:cubicBezTo>
                  <a:pt x="96026" y="97450"/>
                  <a:pt x="93179" y="101397"/>
                  <a:pt x="93179" y="105862"/>
                </a:cubicBezTo>
                <a:lnTo>
                  <a:pt x="93179" y="115924"/>
                </a:lnTo>
                <a:cubicBezTo>
                  <a:pt x="93179" y="139995"/>
                  <a:pt x="107092" y="161899"/>
                  <a:pt x="128833" y="172123"/>
                </a:cubicBezTo>
                <a:lnTo>
                  <a:pt x="134819" y="174938"/>
                </a:lnTo>
                <a:cubicBezTo>
                  <a:pt x="136372" y="175650"/>
                  <a:pt x="138054" y="176038"/>
                  <a:pt x="139737" y="176038"/>
                </a:cubicBezTo>
                <a:cubicBezTo>
                  <a:pt x="141419" y="176038"/>
                  <a:pt x="143134" y="175650"/>
                  <a:pt x="144654" y="174938"/>
                </a:cubicBezTo>
                <a:lnTo>
                  <a:pt x="150640" y="172123"/>
                </a:lnTo>
                <a:cubicBezTo>
                  <a:pt x="172447" y="161867"/>
                  <a:pt x="186359" y="139963"/>
                  <a:pt x="186359" y="115892"/>
                </a:cubicBezTo>
                <a:lnTo>
                  <a:pt x="186359" y="105830"/>
                </a:lnTo>
                <a:cubicBezTo>
                  <a:pt x="186359" y="101365"/>
                  <a:pt x="183512" y="97418"/>
                  <a:pt x="179273" y="95994"/>
                </a:cubicBezTo>
                <a:lnTo>
                  <a:pt x="143037" y="83926"/>
                </a:lnTo>
                <a:cubicBezTo>
                  <a:pt x="140901" y="83214"/>
                  <a:pt x="138604" y="83214"/>
                  <a:pt x="136501" y="83926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70" name="Text 68"/>
          <p:cNvSpPr/>
          <p:nvPr/>
        </p:nvSpPr>
        <p:spPr>
          <a:xfrm>
            <a:off x="4701761" y="5710859"/>
            <a:ext cx="1076739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安全防护体系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4395305" y="6042163"/>
            <a:ext cx="3470413" cy="4306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内置包过滤防火墙、状态检测机制、安全域划分、控制平面防攻击能力,有效防范木马、蠕虫、病毒等网络攻击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8128000" y="5528641"/>
            <a:ext cx="3735457" cy="1109870"/>
          </a:xfrm>
          <a:custGeom>
            <a:avLst/>
            <a:gdLst/>
            <a:ahLst/>
            <a:cxnLst/>
            <a:rect l="l" t="t" r="r" b="b"/>
            <a:pathLst>
              <a:path w="3735457" h="1109870">
                <a:moveTo>
                  <a:pt x="33130" y="0"/>
                </a:moveTo>
                <a:lnTo>
                  <a:pt x="3702326" y="0"/>
                </a:lnTo>
                <a:cubicBezTo>
                  <a:pt x="3720624" y="0"/>
                  <a:pt x="3735457" y="14833"/>
                  <a:pt x="3735457" y="33130"/>
                </a:cubicBezTo>
                <a:lnTo>
                  <a:pt x="3735457" y="1043610"/>
                </a:lnTo>
                <a:cubicBezTo>
                  <a:pt x="3735457" y="1080204"/>
                  <a:pt x="3705791" y="1109870"/>
                  <a:pt x="3669197" y="1109870"/>
                </a:cubicBezTo>
                <a:lnTo>
                  <a:pt x="66259" y="1109870"/>
                </a:lnTo>
                <a:cubicBezTo>
                  <a:pt x="29665" y="1109870"/>
                  <a:pt x="0" y="1080204"/>
                  <a:pt x="0" y="1043610"/>
                </a:cubicBez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9696" dist="3313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3" name="Shape 71"/>
          <p:cNvSpPr/>
          <p:nvPr/>
        </p:nvSpPr>
        <p:spPr>
          <a:xfrm>
            <a:off x="8128000" y="5528641"/>
            <a:ext cx="3735457" cy="33130"/>
          </a:xfrm>
          <a:custGeom>
            <a:avLst/>
            <a:gdLst/>
            <a:ahLst/>
            <a:cxnLst/>
            <a:rect l="l" t="t" r="r" b="b"/>
            <a:pathLst>
              <a:path w="3735457" h="33130">
                <a:moveTo>
                  <a:pt x="33130" y="0"/>
                </a:moveTo>
                <a:lnTo>
                  <a:pt x="3702326" y="0"/>
                </a:lnTo>
                <a:cubicBezTo>
                  <a:pt x="3720624" y="0"/>
                  <a:pt x="3735457" y="14833"/>
                  <a:pt x="3735457" y="33130"/>
                </a:cubicBezTo>
                <a:lnTo>
                  <a:pt x="3735457" y="33130"/>
                </a:lnTo>
                <a:lnTo>
                  <a:pt x="0" y="33130"/>
                </a:lnTo>
                <a:lnTo>
                  <a:pt x="0" y="33130"/>
                </a:lnTo>
                <a:cubicBezTo>
                  <a:pt x="0" y="14833"/>
                  <a:pt x="14833" y="0"/>
                  <a:pt x="3313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74" name="Shape 72"/>
          <p:cNvSpPr/>
          <p:nvPr/>
        </p:nvSpPr>
        <p:spPr>
          <a:xfrm>
            <a:off x="8304006" y="5743989"/>
            <a:ext cx="186359" cy="165652"/>
          </a:xfrm>
          <a:custGeom>
            <a:avLst/>
            <a:gdLst/>
            <a:ahLst/>
            <a:cxnLst/>
            <a:rect l="l" t="t" r="r" b="b"/>
            <a:pathLst>
              <a:path w="186359" h="165652">
                <a:moveTo>
                  <a:pt x="72505" y="31416"/>
                </a:moveTo>
                <a:lnTo>
                  <a:pt x="72505" y="47463"/>
                </a:lnTo>
                <a:lnTo>
                  <a:pt x="72667" y="47625"/>
                </a:lnTo>
                <a:cubicBezTo>
                  <a:pt x="74770" y="20965"/>
                  <a:pt x="97062" y="0"/>
                  <a:pt x="124271" y="0"/>
                </a:cubicBezTo>
                <a:cubicBezTo>
                  <a:pt x="130775" y="0"/>
                  <a:pt x="137019" y="1197"/>
                  <a:pt x="142746" y="3397"/>
                </a:cubicBezTo>
                <a:cubicBezTo>
                  <a:pt x="145981" y="4627"/>
                  <a:pt x="146563" y="8736"/>
                  <a:pt x="144137" y="11194"/>
                </a:cubicBezTo>
                <a:lnTo>
                  <a:pt x="115439" y="39892"/>
                </a:lnTo>
                <a:cubicBezTo>
                  <a:pt x="114468" y="40863"/>
                  <a:pt x="113918" y="42190"/>
                  <a:pt x="113918" y="43548"/>
                </a:cubicBezTo>
                <a:lnTo>
                  <a:pt x="113918" y="56943"/>
                </a:lnTo>
                <a:cubicBezTo>
                  <a:pt x="113918" y="59790"/>
                  <a:pt x="116248" y="62120"/>
                  <a:pt x="119095" y="62120"/>
                </a:cubicBezTo>
                <a:lnTo>
                  <a:pt x="132489" y="62120"/>
                </a:lnTo>
                <a:cubicBezTo>
                  <a:pt x="133848" y="62120"/>
                  <a:pt x="135175" y="61570"/>
                  <a:pt x="136145" y="60599"/>
                </a:cubicBezTo>
                <a:lnTo>
                  <a:pt x="164843" y="31901"/>
                </a:lnTo>
                <a:cubicBezTo>
                  <a:pt x="167302" y="29442"/>
                  <a:pt x="171411" y="30057"/>
                  <a:pt x="172641" y="33292"/>
                </a:cubicBezTo>
                <a:cubicBezTo>
                  <a:pt x="174841" y="39019"/>
                  <a:pt x="176038" y="45263"/>
                  <a:pt x="176038" y="51766"/>
                </a:cubicBezTo>
                <a:cubicBezTo>
                  <a:pt x="176038" y="71373"/>
                  <a:pt x="165135" y="88456"/>
                  <a:pt x="149022" y="97224"/>
                </a:cubicBezTo>
                <a:lnTo>
                  <a:pt x="175391" y="123592"/>
                </a:lnTo>
                <a:cubicBezTo>
                  <a:pt x="181441" y="129642"/>
                  <a:pt x="181441" y="139478"/>
                  <a:pt x="175391" y="145560"/>
                </a:cubicBezTo>
                <a:lnTo>
                  <a:pt x="155946" y="165005"/>
                </a:lnTo>
                <a:cubicBezTo>
                  <a:pt x="149896" y="171055"/>
                  <a:pt x="140060" y="171055"/>
                  <a:pt x="133978" y="165005"/>
                </a:cubicBezTo>
                <a:lnTo>
                  <a:pt x="93212" y="124239"/>
                </a:lnTo>
                <a:cubicBezTo>
                  <a:pt x="84347" y="115374"/>
                  <a:pt x="82341" y="102271"/>
                  <a:pt x="87226" y="91465"/>
                </a:cubicBezTo>
                <a:lnTo>
                  <a:pt x="57881" y="62120"/>
                </a:lnTo>
                <a:lnTo>
                  <a:pt x="41834" y="62120"/>
                </a:lnTo>
                <a:cubicBezTo>
                  <a:pt x="38372" y="62120"/>
                  <a:pt x="35136" y="60405"/>
                  <a:pt x="33227" y="57525"/>
                </a:cubicBezTo>
                <a:lnTo>
                  <a:pt x="7571" y="19056"/>
                </a:lnTo>
                <a:cubicBezTo>
                  <a:pt x="6212" y="17018"/>
                  <a:pt x="6471" y="14268"/>
                  <a:pt x="8218" y="12521"/>
                </a:cubicBezTo>
                <a:lnTo>
                  <a:pt x="22907" y="-2168"/>
                </a:lnTo>
                <a:cubicBezTo>
                  <a:pt x="24654" y="-3915"/>
                  <a:pt x="27371" y="-4174"/>
                  <a:pt x="29442" y="-2815"/>
                </a:cubicBezTo>
                <a:lnTo>
                  <a:pt x="67911" y="22810"/>
                </a:lnTo>
                <a:cubicBezTo>
                  <a:pt x="70790" y="24718"/>
                  <a:pt x="72505" y="27954"/>
                  <a:pt x="72505" y="31416"/>
                </a:cubicBezTo>
                <a:close/>
                <a:moveTo>
                  <a:pt x="69755" y="95962"/>
                </a:moveTo>
                <a:cubicBezTo>
                  <a:pt x="67717" y="107933"/>
                  <a:pt x="70532" y="120583"/>
                  <a:pt x="78297" y="130710"/>
                </a:cubicBezTo>
                <a:lnTo>
                  <a:pt x="47560" y="161414"/>
                </a:lnTo>
                <a:cubicBezTo>
                  <a:pt x="38469" y="170505"/>
                  <a:pt x="23715" y="170505"/>
                  <a:pt x="14624" y="161414"/>
                </a:cubicBezTo>
                <a:cubicBezTo>
                  <a:pt x="5533" y="152322"/>
                  <a:pt x="5533" y="137569"/>
                  <a:pt x="14624" y="128477"/>
                </a:cubicBezTo>
                <a:lnTo>
                  <a:pt x="58431" y="84670"/>
                </a:lnTo>
                <a:lnTo>
                  <a:pt x="69755" y="95994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75" name="Text 73"/>
          <p:cNvSpPr/>
          <p:nvPr/>
        </p:nvSpPr>
        <p:spPr>
          <a:xfrm>
            <a:off x="8600109" y="5710859"/>
            <a:ext cx="1076739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在线维护能力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8293653" y="6042163"/>
            <a:ext cx="3470413" cy="4306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3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所有业务板卡支持热插拔,插卡更换过程中无需复杂配置操作,有效降低运维风险,保障业务连续性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7C0410-590F-FF92-201B-2F2ED17202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D8B0EFC2-012D-B6D0-D70A-20055FC09A64}"/>
              </a:ext>
            </a:extLst>
          </p:cNvPr>
          <p:cNvSpPr/>
          <p:nvPr/>
        </p:nvSpPr>
        <p:spPr>
          <a:xfrm>
            <a:off x="381000" y="490538"/>
            <a:ext cx="762000" cy="9525"/>
          </a:xfrm>
          <a:custGeom>
            <a:avLst/>
            <a:gdLst/>
            <a:ahLst/>
            <a:cxnLst/>
            <a:rect l="l" t="t" r="r" b="b"/>
            <a:pathLst>
              <a:path w="762000" h="9525">
                <a:moveTo>
                  <a:pt x="0" y="0"/>
                </a:moveTo>
                <a:lnTo>
                  <a:pt x="762000" y="0"/>
                </a:lnTo>
                <a:lnTo>
                  <a:pt x="762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DE4BD2EA-B2A3-4111-C1F6-35B3DC43D3A3}"/>
              </a:ext>
            </a:extLst>
          </p:cNvPr>
          <p:cNvSpPr/>
          <p:nvPr/>
        </p:nvSpPr>
        <p:spPr>
          <a:xfrm>
            <a:off x="1257300" y="381000"/>
            <a:ext cx="317246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36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TENDER PRESENTATION</a:t>
            </a: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74D989C6-6F86-ABB7-48EC-65917A87FFB8}"/>
              </a:ext>
            </a:extLst>
          </p:cNvPr>
          <p:cNvSpPr/>
          <p:nvPr/>
        </p:nvSpPr>
        <p:spPr>
          <a:xfrm>
            <a:off x="381000" y="1939528"/>
            <a:ext cx="11772900" cy="2362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altLang="zh-CN" sz="54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</a:rPr>
              <a:t>Chapter 4</a:t>
            </a:r>
            <a:endParaRPr lang="en-US" sz="5400" b="1" dirty="0">
              <a:solidFill>
                <a:srgbClr val="3A4B5C"/>
              </a:solidFill>
              <a:latin typeface="Noto Sans SC" pitchFamily="34" charset="0"/>
              <a:ea typeface="Noto Sans SC" pitchFamily="34" charset="-122"/>
              <a:cs typeface="Noto Sans SC" pitchFamily="34" charset="-120"/>
            </a:endParaRPr>
          </a:p>
          <a:p>
            <a:pPr>
              <a:lnSpc>
                <a:spcPct val="120000"/>
              </a:lnSpc>
            </a:pPr>
            <a:r>
              <a:rPr lang="en-US" altLang="zh-CN" sz="5400" b="1" dirty="0" err="1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企业办公内网技术方案</a:t>
            </a:r>
            <a:endParaRPr lang="en-US" altLang="zh-CN" sz="600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C9776AB3-5CFB-B7D0-1DD2-51F0871903C5}"/>
              </a:ext>
            </a:extLst>
          </p:cNvPr>
          <p:cNvSpPr/>
          <p:nvPr/>
        </p:nvSpPr>
        <p:spPr>
          <a:xfrm>
            <a:off x="381000" y="45339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" name="Text 14">
            <a:extLst>
              <a:ext uri="{FF2B5EF4-FFF2-40B4-BE49-F238E27FC236}">
                <a16:creationId xmlns:a16="http://schemas.microsoft.com/office/drawing/2014/main" id="{F7B748D4-5C84-FB90-6FFC-9D9F77D85EFC}"/>
              </a:ext>
            </a:extLst>
          </p:cNvPr>
          <p:cNvSpPr/>
          <p:nvPr/>
        </p:nvSpPr>
        <p:spPr>
          <a:xfrm>
            <a:off x="466248" y="4142978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 err="1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出口、核心、汇聚、接入、无线五层架构</a:t>
            </a:r>
            <a:endParaRPr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396015455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7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90538"/>
            <a:ext cx="457200" cy="9525"/>
          </a:xfrm>
          <a:custGeom>
            <a:avLst/>
            <a:gdLst/>
            <a:ahLst/>
            <a:cxnLst/>
            <a:rect l="l" t="t" r="r" b="b"/>
            <a:pathLst>
              <a:path w="457200" h="9525">
                <a:moveTo>
                  <a:pt x="0" y="0"/>
                </a:moveTo>
                <a:lnTo>
                  <a:pt x="457200" y="0"/>
                </a:lnTo>
                <a:lnTo>
                  <a:pt x="4572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" name="Text 1"/>
          <p:cNvSpPr/>
          <p:nvPr/>
        </p:nvSpPr>
        <p:spPr>
          <a:xfrm>
            <a:off x="952500" y="381000"/>
            <a:ext cx="2218267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ENTERPRISE NETWORK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企业办公内网总体架构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276350"/>
            <a:ext cx="5048250" cy="5353050"/>
          </a:xfrm>
          <a:custGeom>
            <a:avLst/>
            <a:gdLst/>
            <a:ahLst/>
            <a:cxnLst/>
            <a:rect l="l" t="t" r="r" b="b"/>
            <a:pathLst>
              <a:path w="5048250" h="5353050">
                <a:moveTo>
                  <a:pt x="38100" y="0"/>
                </a:moveTo>
                <a:lnTo>
                  <a:pt x="5010150" y="0"/>
                </a:lnTo>
                <a:cubicBezTo>
                  <a:pt x="5031178" y="0"/>
                  <a:pt x="5048250" y="17072"/>
                  <a:pt x="5048250" y="38100"/>
                </a:cubicBezTo>
                <a:lnTo>
                  <a:pt x="5048250" y="5276872"/>
                </a:lnTo>
                <a:cubicBezTo>
                  <a:pt x="5048250" y="5318944"/>
                  <a:pt x="5014144" y="5353050"/>
                  <a:pt x="4972072" y="5353050"/>
                </a:cubicBezTo>
                <a:lnTo>
                  <a:pt x="76178" y="5353050"/>
                </a:lnTo>
                <a:cubicBezTo>
                  <a:pt x="34106" y="5353050"/>
                  <a:pt x="0" y="5318944"/>
                  <a:pt x="0" y="5276872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7150" dist="381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81000" y="1276350"/>
            <a:ext cx="5048250" cy="38100"/>
          </a:xfrm>
          <a:custGeom>
            <a:avLst/>
            <a:gdLst/>
            <a:ahLst/>
            <a:cxnLst/>
            <a:rect l="l" t="t" r="r" b="b"/>
            <a:pathLst>
              <a:path w="5048250" h="38100">
                <a:moveTo>
                  <a:pt x="38100" y="0"/>
                </a:moveTo>
                <a:lnTo>
                  <a:pt x="5010150" y="0"/>
                </a:lnTo>
                <a:cubicBezTo>
                  <a:pt x="5031178" y="0"/>
                  <a:pt x="5048250" y="17072"/>
                  <a:pt x="5048250" y="38100"/>
                </a:cubicBezTo>
                <a:lnTo>
                  <a:pt x="50482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7" name="Shape 5"/>
          <p:cNvSpPr/>
          <p:nvPr/>
        </p:nvSpPr>
        <p:spPr>
          <a:xfrm>
            <a:off x="600075" y="1524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8" name="Text 6"/>
          <p:cNvSpPr/>
          <p:nvPr/>
        </p:nvSpPr>
        <p:spPr>
          <a:xfrm>
            <a:off x="971550" y="1485900"/>
            <a:ext cx="148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五层逻辑架构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71500" y="1943100"/>
            <a:ext cx="47434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每个分支采用</a:t>
            </a: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经典且完备的五层逻辑架构</a:t>
            </a:r>
            <a:r>
              <a:rPr lang="en-US" sz="12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,自上而下分别为出口层、核心层、汇聚层、接入层、无线控制/接入层,各层职责清晰,通过标准化协议互联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84200" y="2874564"/>
            <a:ext cx="4651375" cy="647700"/>
          </a:xfrm>
          <a:custGeom>
            <a:avLst/>
            <a:gdLst/>
            <a:ahLst/>
            <a:cxnLst/>
            <a:rect l="l" t="t" r="r" b="b"/>
            <a:pathLst>
              <a:path w="4651375" h="647700">
                <a:moveTo>
                  <a:pt x="25400" y="0"/>
                </a:moveTo>
                <a:lnTo>
                  <a:pt x="4613277" y="0"/>
                </a:lnTo>
                <a:cubicBezTo>
                  <a:pt x="4634304" y="0"/>
                  <a:pt x="4651375" y="17071"/>
                  <a:pt x="4651375" y="38098"/>
                </a:cubicBezTo>
                <a:lnTo>
                  <a:pt x="4651375" y="609602"/>
                </a:lnTo>
                <a:cubicBezTo>
                  <a:pt x="4651375" y="630643"/>
                  <a:pt x="4634318" y="647700"/>
                  <a:pt x="4613277" y="647700"/>
                </a:cubicBezTo>
                <a:lnTo>
                  <a:pt x="25400" y="647700"/>
                </a:lnTo>
                <a:cubicBezTo>
                  <a:pt x="11372" y="647700"/>
                  <a:pt x="0" y="636328"/>
                  <a:pt x="0" y="6223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84200" y="2874564"/>
            <a:ext cx="25400" cy="647700"/>
          </a:xfrm>
          <a:custGeom>
            <a:avLst/>
            <a:gdLst/>
            <a:ahLst/>
            <a:cxnLst/>
            <a:rect l="l" t="t" r="r" b="b"/>
            <a:pathLst>
              <a:path w="25400" h="647700">
                <a:moveTo>
                  <a:pt x="25400" y="0"/>
                </a:moveTo>
                <a:lnTo>
                  <a:pt x="25400" y="0"/>
                </a:lnTo>
                <a:lnTo>
                  <a:pt x="25400" y="647700"/>
                </a:lnTo>
                <a:lnTo>
                  <a:pt x="25400" y="647700"/>
                </a:lnTo>
                <a:cubicBezTo>
                  <a:pt x="11372" y="647700"/>
                  <a:pt x="0" y="636328"/>
                  <a:pt x="0" y="6223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12" name="Shape 10"/>
          <p:cNvSpPr/>
          <p:nvPr/>
        </p:nvSpPr>
        <p:spPr>
          <a:xfrm>
            <a:off x="711200" y="3007914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13" name="Text 11"/>
          <p:cNvSpPr/>
          <p:nvPr/>
        </p:nvSpPr>
        <p:spPr>
          <a:xfrm>
            <a:off x="825500" y="3084114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出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206500" y="2988864"/>
            <a:ext cx="2247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出口层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06500" y="3217464"/>
            <a:ext cx="2238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连接广域网,承担边界控制与安全屏障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84200" y="3594595"/>
            <a:ext cx="4651375" cy="647700"/>
          </a:xfrm>
          <a:custGeom>
            <a:avLst/>
            <a:gdLst/>
            <a:ahLst/>
            <a:cxnLst/>
            <a:rect l="l" t="t" r="r" b="b"/>
            <a:pathLst>
              <a:path w="4651375" h="647700">
                <a:moveTo>
                  <a:pt x="25400" y="0"/>
                </a:moveTo>
                <a:lnTo>
                  <a:pt x="4613277" y="0"/>
                </a:lnTo>
                <a:cubicBezTo>
                  <a:pt x="4634304" y="0"/>
                  <a:pt x="4651375" y="17071"/>
                  <a:pt x="4651375" y="38098"/>
                </a:cubicBezTo>
                <a:lnTo>
                  <a:pt x="4651375" y="609602"/>
                </a:lnTo>
                <a:cubicBezTo>
                  <a:pt x="4651375" y="630643"/>
                  <a:pt x="4634318" y="647700"/>
                  <a:pt x="4613277" y="647700"/>
                </a:cubicBezTo>
                <a:lnTo>
                  <a:pt x="25400" y="647700"/>
                </a:lnTo>
                <a:cubicBezTo>
                  <a:pt x="11372" y="647700"/>
                  <a:pt x="0" y="636328"/>
                  <a:pt x="0" y="6223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584200" y="3594595"/>
            <a:ext cx="25400" cy="647700"/>
          </a:xfrm>
          <a:custGeom>
            <a:avLst/>
            <a:gdLst/>
            <a:ahLst/>
            <a:cxnLst/>
            <a:rect l="l" t="t" r="r" b="b"/>
            <a:pathLst>
              <a:path w="25400" h="647700">
                <a:moveTo>
                  <a:pt x="25400" y="0"/>
                </a:moveTo>
                <a:lnTo>
                  <a:pt x="25400" y="0"/>
                </a:lnTo>
                <a:lnTo>
                  <a:pt x="25400" y="647700"/>
                </a:lnTo>
                <a:lnTo>
                  <a:pt x="25400" y="647700"/>
                </a:lnTo>
                <a:cubicBezTo>
                  <a:pt x="11372" y="647700"/>
                  <a:pt x="0" y="636328"/>
                  <a:pt x="0" y="6223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8" name="Shape 16"/>
          <p:cNvSpPr/>
          <p:nvPr/>
        </p:nvSpPr>
        <p:spPr>
          <a:xfrm>
            <a:off x="711200" y="372794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9" name="Text 17"/>
          <p:cNvSpPr/>
          <p:nvPr/>
        </p:nvSpPr>
        <p:spPr>
          <a:xfrm>
            <a:off x="825500" y="3804145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06500" y="3708895"/>
            <a:ext cx="2514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核心层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06500" y="3937495"/>
            <a:ext cx="2505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分支网络控制中心,跨汇聚域流量高速转发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84200" y="4314625"/>
            <a:ext cx="4651375" cy="647700"/>
          </a:xfrm>
          <a:custGeom>
            <a:avLst/>
            <a:gdLst/>
            <a:ahLst/>
            <a:cxnLst/>
            <a:rect l="l" t="t" r="r" b="b"/>
            <a:pathLst>
              <a:path w="4651375" h="647700">
                <a:moveTo>
                  <a:pt x="25400" y="0"/>
                </a:moveTo>
                <a:lnTo>
                  <a:pt x="4613277" y="0"/>
                </a:lnTo>
                <a:cubicBezTo>
                  <a:pt x="4634304" y="0"/>
                  <a:pt x="4651375" y="17071"/>
                  <a:pt x="4651375" y="38098"/>
                </a:cubicBezTo>
                <a:lnTo>
                  <a:pt x="4651375" y="609602"/>
                </a:lnTo>
                <a:cubicBezTo>
                  <a:pt x="4651375" y="630643"/>
                  <a:pt x="4634318" y="647700"/>
                  <a:pt x="4613277" y="647700"/>
                </a:cubicBezTo>
                <a:lnTo>
                  <a:pt x="25400" y="647700"/>
                </a:lnTo>
                <a:cubicBezTo>
                  <a:pt x="11372" y="647700"/>
                  <a:pt x="0" y="636328"/>
                  <a:pt x="0" y="6223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8A9BA8">
              <a:alpha val="5098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584200" y="4314625"/>
            <a:ext cx="25400" cy="647700"/>
          </a:xfrm>
          <a:custGeom>
            <a:avLst/>
            <a:gdLst/>
            <a:ahLst/>
            <a:cxnLst/>
            <a:rect l="l" t="t" r="r" b="b"/>
            <a:pathLst>
              <a:path w="25400" h="647700">
                <a:moveTo>
                  <a:pt x="25400" y="0"/>
                </a:moveTo>
                <a:lnTo>
                  <a:pt x="25400" y="0"/>
                </a:lnTo>
                <a:lnTo>
                  <a:pt x="25400" y="647700"/>
                </a:lnTo>
                <a:lnTo>
                  <a:pt x="25400" y="647700"/>
                </a:lnTo>
                <a:cubicBezTo>
                  <a:pt x="11372" y="647700"/>
                  <a:pt x="0" y="636328"/>
                  <a:pt x="0" y="6223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8A9BA8"/>
          </a:solidFill>
          <a:ln/>
        </p:spPr>
      </p:sp>
      <p:sp>
        <p:nvSpPr>
          <p:cNvPr id="24" name="Shape 22"/>
          <p:cNvSpPr/>
          <p:nvPr/>
        </p:nvSpPr>
        <p:spPr>
          <a:xfrm>
            <a:off x="711200" y="44479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A9BA8"/>
          </a:solidFill>
          <a:ln/>
        </p:spPr>
      </p:sp>
      <p:sp>
        <p:nvSpPr>
          <p:cNvPr id="25" name="Text 23"/>
          <p:cNvSpPr/>
          <p:nvPr/>
        </p:nvSpPr>
        <p:spPr>
          <a:xfrm>
            <a:off x="825500" y="4524175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06500" y="4428925"/>
            <a:ext cx="2514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汇聚层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206500" y="4657525"/>
            <a:ext cx="2505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对接入层流量汇聚,提供高带宽低时延转发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84200" y="5034655"/>
            <a:ext cx="4651375" cy="647700"/>
          </a:xfrm>
          <a:custGeom>
            <a:avLst/>
            <a:gdLst/>
            <a:ahLst/>
            <a:cxnLst/>
            <a:rect l="l" t="t" r="r" b="b"/>
            <a:pathLst>
              <a:path w="4651375" h="647700">
                <a:moveTo>
                  <a:pt x="25400" y="0"/>
                </a:moveTo>
                <a:lnTo>
                  <a:pt x="4613277" y="0"/>
                </a:lnTo>
                <a:cubicBezTo>
                  <a:pt x="4634304" y="0"/>
                  <a:pt x="4651375" y="17071"/>
                  <a:pt x="4651375" y="38098"/>
                </a:cubicBezTo>
                <a:lnTo>
                  <a:pt x="4651375" y="609602"/>
                </a:lnTo>
                <a:cubicBezTo>
                  <a:pt x="4651375" y="630643"/>
                  <a:pt x="4634318" y="647700"/>
                  <a:pt x="4613277" y="647700"/>
                </a:cubicBezTo>
                <a:lnTo>
                  <a:pt x="25400" y="647700"/>
                </a:lnTo>
                <a:cubicBezTo>
                  <a:pt x="11372" y="647700"/>
                  <a:pt x="0" y="636328"/>
                  <a:pt x="0" y="6223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584200" y="5034655"/>
            <a:ext cx="25400" cy="647700"/>
          </a:xfrm>
          <a:custGeom>
            <a:avLst/>
            <a:gdLst/>
            <a:ahLst/>
            <a:cxnLst/>
            <a:rect l="l" t="t" r="r" b="b"/>
            <a:pathLst>
              <a:path w="25400" h="647700">
                <a:moveTo>
                  <a:pt x="25400" y="0"/>
                </a:moveTo>
                <a:lnTo>
                  <a:pt x="25400" y="0"/>
                </a:lnTo>
                <a:lnTo>
                  <a:pt x="25400" y="647700"/>
                </a:lnTo>
                <a:lnTo>
                  <a:pt x="25400" y="647700"/>
                </a:lnTo>
                <a:cubicBezTo>
                  <a:pt x="11372" y="647700"/>
                  <a:pt x="0" y="636328"/>
                  <a:pt x="0" y="6223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30" name="Shape 28"/>
          <p:cNvSpPr/>
          <p:nvPr/>
        </p:nvSpPr>
        <p:spPr>
          <a:xfrm>
            <a:off x="711200" y="516800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31" name="Text 29"/>
          <p:cNvSpPr/>
          <p:nvPr/>
        </p:nvSpPr>
        <p:spPr>
          <a:xfrm>
            <a:off x="825500" y="5244205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接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206500" y="5148955"/>
            <a:ext cx="2647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接入层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206500" y="5377555"/>
            <a:ext cx="2638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直接面向办公终端,提供稳定接入与安全控制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84200" y="5754686"/>
            <a:ext cx="4651375" cy="647700"/>
          </a:xfrm>
          <a:custGeom>
            <a:avLst/>
            <a:gdLst/>
            <a:ahLst/>
            <a:cxnLst/>
            <a:rect l="l" t="t" r="r" b="b"/>
            <a:pathLst>
              <a:path w="4651375" h="647700">
                <a:moveTo>
                  <a:pt x="25400" y="0"/>
                </a:moveTo>
                <a:lnTo>
                  <a:pt x="4613277" y="0"/>
                </a:lnTo>
                <a:cubicBezTo>
                  <a:pt x="4634304" y="0"/>
                  <a:pt x="4651375" y="17071"/>
                  <a:pt x="4651375" y="38098"/>
                </a:cubicBezTo>
                <a:lnTo>
                  <a:pt x="4651375" y="609602"/>
                </a:lnTo>
                <a:cubicBezTo>
                  <a:pt x="4651375" y="630643"/>
                  <a:pt x="4634318" y="647700"/>
                  <a:pt x="4613277" y="647700"/>
                </a:cubicBezTo>
                <a:lnTo>
                  <a:pt x="25400" y="647700"/>
                </a:lnTo>
                <a:cubicBezTo>
                  <a:pt x="11372" y="647700"/>
                  <a:pt x="0" y="636328"/>
                  <a:pt x="0" y="6223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35" name="Shape 33"/>
          <p:cNvSpPr/>
          <p:nvPr/>
        </p:nvSpPr>
        <p:spPr>
          <a:xfrm>
            <a:off x="584200" y="5754686"/>
            <a:ext cx="25400" cy="647700"/>
          </a:xfrm>
          <a:custGeom>
            <a:avLst/>
            <a:gdLst/>
            <a:ahLst/>
            <a:cxnLst/>
            <a:rect l="l" t="t" r="r" b="b"/>
            <a:pathLst>
              <a:path w="25400" h="647700">
                <a:moveTo>
                  <a:pt x="25400" y="0"/>
                </a:moveTo>
                <a:lnTo>
                  <a:pt x="25400" y="0"/>
                </a:lnTo>
                <a:lnTo>
                  <a:pt x="25400" y="647700"/>
                </a:lnTo>
                <a:lnTo>
                  <a:pt x="25400" y="647700"/>
                </a:lnTo>
                <a:cubicBezTo>
                  <a:pt x="11372" y="647700"/>
                  <a:pt x="0" y="636328"/>
                  <a:pt x="0" y="62230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6" name="Shape 34"/>
          <p:cNvSpPr/>
          <p:nvPr/>
        </p:nvSpPr>
        <p:spPr>
          <a:xfrm>
            <a:off x="711200" y="5888036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8100" y="0"/>
                </a:moveTo>
                <a:lnTo>
                  <a:pt x="342900" y="0"/>
                </a:lnTo>
                <a:cubicBezTo>
                  <a:pt x="363928" y="0"/>
                  <a:pt x="381000" y="17072"/>
                  <a:pt x="381000" y="38100"/>
                </a:cubicBezTo>
                <a:lnTo>
                  <a:pt x="381000" y="342900"/>
                </a:lnTo>
                <a:cubicBezTo>
                  <a:pt x="381000" y="363928"/>
                  <a:pt x="363928" y="381000"/>
                  <a:pt x="342900" y="381000"/>
                </a:cubicBezTo>
                <a:lnTo>
                  <a:pt x="38100" y="381000"/>
                </a:lnTo>
                <a:cubicBezTo>
                  <a:pt x="17072" y="381000"/>
                  <a:pt x="0" y="363928"/>
                  <a:pt x="0" y="342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7" name="Text 35"/>
          <p:cNvSpPr/>
          <p:nvPr/>
        </p:nvSpPr>
        <p:spPr>
          <a:xfrm>
            <a:off x="825500" y="5964236"/>
            <a:ext cx="228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206500" y="5868986"/>
            <a:ext cx="2476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无线控制/接入层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206500" y="6097586"/>
            <a:ext cx="2466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构建集中可管、策略统一的无线办公网络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654576" y="1276350"/>
            <a:ext cx="6153150" cy="3657600"/>
          </a:xfrm>
          <a:custGeom>
            <a:avLst/>
            <a:gdLst/>
            <a:ahLst/>
            <a:cxnLst/>
            <a:rect l="l" t="t" r="r" b="b"/>
            <a:pathLst>
              <a:path w="6153150" h="3657600">
                <a:moveTo>
                  <a:pt x="38100" y="0"/>
                </a:moveTo>
                <a:lnTo>
                  <a:pt x="6115050" y="0"/>
                </a:lnTo>
                <a:cubicBezTo>
                  <a:pt x="6136078" y="0"/>
                  <a:pt x="6153150" y="17072"/>
                  <a:pt x="6153150" y="38100"/>
                </a:cubicBezTo>
                <a:lnTo>
                  <a:pt x="6153150" y="3581412"/>
                </a:lnTo>
                <a:cubicBezTo>
                  <a:pt x="6153150" y="3623490"/>
                  <a:pt x="6119040" y="3657600"/>
                  <a:pt x="6076962" y="3657600"/>
                </a:cubicBezTo>
                <a:lnTo>
                  <a:pt x="76188" y="3657600"/>
                </a:lnTo>
                <a:cubicBezTo>
                  <a:pt x="34110" y="3657600"/>
                  <a:pt x="0" y="3623490"/>
                  <a:pt x="0" y="3581412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7150" dist="381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1" name="Shape 39"/>
          <p:cNvSpPr/>
          <p:nvPr/>
        </p:nvSpPr>
        <p:spPr>
          <a:xfrm>
            <a:off x="5654576" y="1276350"/>
            <a:ext cx="6153150" cy="38100"/>
          </a:xfrm>
          <a:custGeom>
            <a:avLst/>
            <a:gdLst/>
            <a:ahLst/>
            <a:cxnLst/>
            <a:rect l="l" t="t" r="r" b="b"/>
            <a:pathLst>
              <a:path w="6153150" h="38100">
                <a:moveTo>
                  <a:pt x="38100" y="0"/>
                </a:moveTo>
                <a:lnTo>
                  <a:pt x="6115050" y="0"/>
                </a:lnTo>
                <a:cubicBezTo>
                  <a:pt x="6136078" y="0"/>
                  <a:pt x="6153150" y="17072"/>
                  <a:pt x="6153150" y="38100"/>
                </a:cubicBezTo>
                <a:lnTo>
                  <a:pt x="6153150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42" name="Shape 40"/>
          <p:cNvSpPr/>
          <p:nvPr/>
        </p:nvSpPr>
        <p:spPr>
          <a:xfrm>
            <a:off x="5845076" y="15240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257175" y="21431"/>
                </a:moveTo>
                <a:cubicBezTo>
                  <a:pt x="257175" y="16475"/>
                  <a:pt x="254630" y="11876"/>
                  <a:pt x="250388" y="9287"/>
                </a:cubicBezTo>
                <a:cubicBezTo>
                  <a:pt x="246147" y="6697"/>
                  <a:pt x="240923" y="6429"/>
                  <a:pt x="236503" y="8662"/>
                </a:cubicBezTo>
                <a:lnTo>
                  <a:pt x="184621" y="34603"/>
                </a:lnTo>
                <a:lnTo>
                  <a:pt x="104522" y="7858"/>
                </a:lnTo>
                <a:cubicBezTo>
                  <a:pt x="100905" y="6653"/>
                  <a:pt x="97021" y="6921"/>
                  <a:pt x="93628" y="8617"/>
                </a:cubicBezTo>
                <a:lnTo>
                  <a:pt x="36478" y="37192"/>
                </a:lnTo>
                <a:cubicBezTo>
                  <a:pt x="31611" y="39648"/>
                  <a:pt x="28575" y="44604"/>
                  <a:pt x="28575" y="50006"/>
                </a:cubicBezTo>
                <a:lnTo>
                  <a:pt x="28575" y="207169"/>
                </a:lnTo>
                <a:cubicBezTo>
                  <a:pt x="28575" y="212125"/>
                  <a:pt x="31120" y="216724"/>
                  <a:pt x="35362" y="219313"/>
                </a:cubicBezTo>
                <a:cubicBezTo>
                  <a:pt x="39603" y="221903"/>
                  <a:pt x="44827" y="222171"/>
                  <a:pt x="49247" y="219938"/>
                </a:cubicBezTo>
                <a:lnTo>
                  <a:pt x="101084" y="193997"/>
                </a:lnTo>
                <a:lnTo>
                  <a:pt x="178460" y="219804"/>
                </a:lnTo>
                <a:cubicBezTo>
                  <a:pt x="176540" y="216947"/>
                  <a:pt x="174665" y="213955"/>
                  <a:pt x="172834" y="210919"/>
                </a:cubicBezTo>
                <a:cubicBezTo>
                  <a:pt x="167923" y="202749"/>
                  <a:pt x="163056" y="193372"/>
                  <a:pt x="159440" y="183326"/>
                </a:cubicBezTo>
                <a:lnTo>
                  <a:pt x="114255" y="168280"/>
                </a:lnTo>
                <a:lnTo>
                  <a:pt x="114255" y="41255"/>
                </a:lnTo>
                <a:lnTo>
                  <a:pt x="171405" y="60320"/>
                </a:lnTo>
                <a:lnTo>
                  <a:pt x="171405" y="104656"/>
                </a:lnTo>
                <a:cubicBezTo>
                  <a:pt x="185246" y="88672"/>
                  <a:pt x="205785" y="78581"/>
                  <a:pt x="228555" y="78581"/>
                </a:cubicBezTo>
                <a:cubicBezTo>
                  <a:pt x="238646" y="78581"/>
                  <a:pt x="248290" y="80546"/>
                  <a:pt x="257130" y="84162"/>
                </a:cubicBezTo>
                <a:lnTo>
                  <a:pt x="257175" y="21431"/>
                </a:lnTo>
                <a:close/>
                <a:moveTo>
                  <a:pt x="228600" y="100013"/>
                </a:moveTo>
                <a:cubicBezTo>
                  <a:pt x="198998" y="100013"/>
                  <a:pt x="175022" y="123587"/>
                  <a:pt x="175022" y="152653"/>
                </a:cubicBezTo>
                <a:cubicBezTo>
                  <a:pt x="175022" y="183416"/>
                  <a:pt x="203642" y="219804"/>
                  <a:pt x="219045" y="237173"/>
                </a:cubicBezTo>
                <a:cubicBezTo>
                  <a:pt x="224224" y="242977"/>
                  <a:pt x="233020" y="242977"/>
                  <a:pt x="238199" y="237173"/>
                </a:cubicBezTo>
                <a:cubicBezTo>
                  <a:pt x="253603" y="219804"/>
                  <a:pt x="282223" y="183416"/>
                  <a:pt x="282223" y="152653"/>
                </a:cubicBezTo>
                <a:cubicBezTo>
                  <a:pt x="282223" y="123587"/>
                  <a:pt x="258247" y="100013"/>
                  <a:pt x="228645" y="100013"/>
                </a:cubicBezTo>
                <a:close/>
                <a:moveTo>
                  <a:pt x="210741" y="153591"/>
                </a:moveTo>
                <a:cubicBezTo>
                  <a:pt x="210741" y="143734"/>
                  <a:pt x="218743" y="135731"/>
                  <a:pt x="228600" y="135731"/>
                </a:cubicBezTo>
                <a:cubicBezTo>
                  <a:pt x="238457" y="135731"/>
                  <a:pt x="246459" y="143734"/>
                  <a:pt x="246459" y="153591"/>
                </a:cubicBezTo>
                <a:cubicBezTo>
                  <a:pt x="246459" y="163447"/>
                  <a:pt x="238457" y="171450"/>
                  <a:pt x="228600" y="171450"/>
                </a:cubicBezTo>
                <a:cubicBezTo>
                  <a:pt x="218743" y="171450"/>
                  <a:pt x="210741" y="163447"/>
                  <a:pt x="210741" y="153591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43" name="Text 41"/>
          <p:cNvSpPr/>
          <p:nvPr/>
        </p:nvSpPr>
        <p:spPr>
          <a:xfrm>
            <a:off x="6245126" y="1485900"/>
            <a:ext cx="148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分支部署架构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5845076" y="1943100"/>
            <a:ext cx="58483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针对金戈通信集团北京、南京、西安、天津、合肥五个办公网点的实际需求,采用</a:t>
            </a:r>
            <a:r>
              <a:rPr lang="en-US" sz="1200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"统一架构、分级部署、集中业务、分支接入、安全可控"</a:t>
            </a:r>
            <a:r>
              <a:rPr lang="en-US" sz="12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的技术路线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5845076" y="2590800"/>
            <a:ext cx="1066800" cy="952500"/>
          </a:xfrm>
          <a:custGeom>
            <a:avLst/>
            <a:gdLst/>
            <a:ahLst/>
            <a:cxnLst/>
            <a:rect l="l" t="t" r="r" b="b"/>
            <a:pathLst>
              <a:path w="1066800" h="952500">
                <a:moveTo>
                  <a:pt x="38100" y="0"/>
                </a:moveTo>
                <a:lnTo>
                  <a:pt x="1028700" y="0"/>
                </a:lnTo>
                <a:cubicBezTo>
                  <a:pt x="1049728" y="0"/>
                  <a:pt x="1066800" y="17072"/>
                  <a:pt x="1066800" y="38100"/>
                </a:cubicBezTo>
                <a:lnTo>
                  <a:pt x="1066800" y="914400"/>
                </a:lnTo>
                <a:cubicBezTo>
                  <a:pt x="1066800" y="935428"/>
                  <a:pt x="1049728" y="952500"/>
                  <a:pt x="102870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4B5C">
              <a:alpha val="10196"/>
            </a:srgbClr>
          </a:solidFill>
          <a:ln/>
        </p:spPr>
      </p:sp>
      <p:sp>
        <p:nvSpPr>
          <p:cNvPr id="46" name="Shape 44"/>
          <p:cNvSpPr/>
          <p:nvPr/>
        </p:nvSpPr>
        <p:spPr>
          <a:xfrm>
            <a:off x="6291164" y="27051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78581" y="157163"/>
                </a:moveTo>
                <a:lnTo>
                  <a:pt x="92869" y="157163"/>
                </a:lnTo>
                <a:cubicBezTo>
                  <a:pt x="100772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64294" y="207169"/>
                </a:lnTo>
                <a:lnTo>
                  <a:pt x="64294" y="171450"/>
                </a:lnTo>
                <a:cubicBezTo>
                  <a:pt x="64294" y="163547"/>
                  <a:pt x="70678" y="157163"/>
                  <a:pt x="78581" y="157163"/>
                </a:cubicBezTo>
                <a:close/>
                <a:moveTo>
                  <a:pt x="42863" y="50006"/>
                </a:moveTo>
                <a:cubicBezTo>
                  <a:pt x="42863" y="46077"/>
                  <a:pt x="46077" y="42863"/>
                  <a:pt x="50006" y="42863"/>
                </a:cubicBezTo>
                <a:lnTo>
                  <a:pt x="64294" y="42863"/>
                </a:lnTo>
                <a:cubicBezTo>
                  <a:pt x="68223" y="42863"/>
                  <a:pt x="71438" y="46077"/>
                  <a:pt x="71438" y="50006"/>
                </a:cubicBezTo>
                <a:lnTo>
                  <a:pt x="71438" y="64294"/>
                </a:lnTo>
                <a:cubicBezTo>
                  <a:pt x="71438" y="68223"/>
                  <a:pt x="68223" y="71438"/>
                  <a:pt x="64294" y="71438"/>
                </a:cubicBezTo>
                <a:lnTo>
                  <a:pt x="50006" y="71438"/>
                </a:lnTo>
                <a:cubicBezTo>
                  <a:pt x="46077" y="71438"/>
                  <a:pt x="42863" y="68223"/>
                  <a:pt x="42863" y="64294"/>
                </a:cubicBezTo>
                <a:lnTo>
                  <a:pt x="42863" y="50006"/>
                </a:lnTo>
                <a:close/>
                <a:moveTo>
                  <a:pt x="107156" y="42863"/>
                </a:moveTo>
                <a:lnTo>
                  <a:pt x="121444" y="42863"/>
                </a:lnTo>
                <a:cubicBezTo>
                  <a:pt x="125373" y="42863"/>
                  <a:pt x="128588" y="46077"/>
                  <a:pt x="128588" y="50006"/>
                </a:cubicBezTo>
                <a:lnTo>
                  <a:pt x="128588" y="64294"/>
                </a:lnTo>
                <a:cubicBezTo>
                  <a:pt x="128588" y="68223"/>
                  <a:pt x="125373" y="71438"/>
                  <a:pt x="121444" y="71438"/>
                </a:cubicBezTo>
                <a:lnTo>
                  <a:pt x="107156" y="71438"/>
                </a:lnTo>
                <a:cubicBezTo>
                  <a:pt x="103227" y="71438"/>
                  <a:pt x="100013" y="68223"/>
                  <a:pt x="100013" y="64294"/>
                </a:cubicBezTo>
                <a:lnTo>
                  <a:pt x="100013" y="50006"/>
                </a:lnTo>
                <a:cubicBezTo>
                  <a:pt x="100013" y="46077"/>
                  <a:pt x="103227" y="42863"/>
                  <a:pt x="107156" y="42863"/>
                </a:cubicBezTo>
                <a:close/>
                <a:moveTo>
                  <a:pt x="42863" y="107156"/>
                </a:moveTo>
                <a:cubicBezTo>
                  <a:pt x="42863" y="103227"/>
                  <a:pt x="46077" y="100013"/>
                  <a:pt x="50006" y="100013"/>
                </a:cubicBezTo>
                <a:lnTo>
                  <a:pt x="64294" y="100013"/>
                </a:lnTo>
                <a:cubicBezTo>
                  <a:pt x="68223" y="100013"/>
                  <a:pt x="71438" y="103227"/>
                  <a:pt x="71438" y="107156"/>
                </a:cubicBezTo>
                <a:lnTo>
                  <a:pt x="71438" y="121444"/>
                </a:lnTo>
                <a:cubicBezTo>
                  <a:pt x="71438" y="125373"/>
                  <a:pt x="68223" y="128588"/>
                  <a:pt x="64294" y="128588"/>
                </a:cubicBezTo>
                <a:lnTo>
                  <a:pt x="50006" y="128588"/>
                </a:lnTo>
                <a:cubicBezTo>
                  <a:pt x="46077" y="128588"/>
                  <a:pt x="42863" y="125373"/>
                  <a:pt x="42863" y="121444"/>
                </a:cubicBezTo>
                <a:lnTo>
                  <a:pt x="42863" y="107156"/>
                </a:lnTo>
                <a:close/>
                <a:moveTo>
                  <a:pt x="107156" y="100013"/>
                </a:moveTo>
                <a:lnTo>
                  <a:pt x="121444" y="100013"/>
                </a:lnTo>
                <a:cubicBezTo>
                  <a:pt x="125373" y="100013"/>
                  <a:pt x="128588" y="103227"/>
                  <a:pt x="128588" y="107156"/>
                </a:cubicBezTo>
                <a:lnTo>
                  <a:pt x="128588" y="121444"/>
                </a:lnTo>
                <a:cubicBezTo>
                  <a:pt x="128588" y="125373"/>
                  <a:pt x="125373" y="128588"/>
                  <a:pt x="121444" y="128588"/>
                </a:cubicBezTo>
                <a:lnTo>
                  <a:pt x="107156" y="128588"/>
                </a:lnTo>
                <a:cubicBezTo>
                  <a:pt x="103227" y="128588"/>
                  <a:pt x="100013" y="125373"/>
                  <a:pt x="100013" y="121444"/>
                </a:cubicBezTo>
                <a:lnTo>
                  <a:pt x="100013" y="107156"/>
                </a:lnTo>
                <a:cubicBezTo>
                  <a:pt x="100013" y="103227"/>
                  <a:pt x="103227" y="100013"/>
                  <a:pt x="107156" y="100013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47" name="Text 45"/>
          <p:cNvSpPr/>
          <p:nvPr/>
        </p:nvSpPr>
        <p:spPr>
          <a:xfrm>
            <a:off x="5921276" y="3009900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北京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926038" y="3238500"/>
            <a:ext cx="90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总部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023001" y="2590800"/>
            <a:ext cx="1066800" cy="952500"/>
          </a:xfrm>
          <a:custGeom>
            <a:avLst/>
            <a:gdLst/>
            <a:ahLst/>
            <a:cxnLst/>
            <a:rect l="l" t="t" r="r" b="b"/>
            <a:pathLst>
              <a:path w="1066800" h="952500">
                <a:moveTo>
                  <a:pt x="38100" y="0"/>
                </a:moveTo>
                <a:lnTo>
                  <a:pt x="1028700" y="0"/>
                </a:lnTo>
                <a:cubicBezTo>
                  <a:pt x="1049728" y="0"/>
                  <a:pt x="1066800" y="17072"/>
                  <a:pt x="1066800" y="38100"/>
                </a:cubicBezTo>
                <a:lnTo>
                  <a:pt x="1066800" y="914400"/>
                </a:lnTo>
                <a:cubicBezTo>
                  <a:pt x="1066800" y="935428"/>
                  <a:pt x="1049728" y="952500"/>
                  <a:pt x="102870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8A72">
              <a:alpha val="10196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7469088" y="27051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78581" y="157163"/>
                </a:moveTo>
                <a:lnTo>
                  <a:pt x="92869" y="157163"/>
                </a:lnTo>
                <a:cubicBezTo>
                  <a:pt x="100772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64294" y="207169"/>
                </a:lnTo>
                <a:lnTo>
                  <a:pt x="64294" y="171450"/>
                </a:lnTo>
                <a:cubicBezTo>
                  <a:pt x="64294" y="163547"/>
                  <a:pt x="70678" y="157163"/>
                  <a:pt x="78581" y="157163"/>
                </a:cubicBezTo>
                <a:close/>
                <a:moveTo>
                  <a:pt x="42863" y="50006"/>
                </a:moveTo>
                <a:cubicBezTo>
                  <a:pt x="42863" y="46077"/>
                  <a:pt x="46077" y="42863"/>
                  <a:pt x="50006" y="42863"/>
                </a:cubicBezTo>
                <a:lnTo>
                  <a:pt x="64294" y="42863"/>
                </a:lnTo>
                <a:cubicBezTo>
                  <a:pt x="68223" y="42863"/>
                  <a:pt x="71438" y="46077"/>
                  <a:pt x="71438" y="50006"/>
                </a:cubicBezTo>
                <a:lnTo>
                  <a:pt x="71438" y="64294"/>
                </a:lnTo>
                <a:cubicBezTo>
                  <a:pt x="71438" y="68223"/>
                  <a:pt x="68223" y="71438"/>
                  <a:pt x="64294" y="71438"/>
                </a:cubicBezTo>
                <a:lnTo>
                  <a:pt x="50006" y="71438"/>
                </a:lnTo>
                <a:cubicBezTo>
                  <a:pt x="46077" y="71438"/>
                  <a:pt x="42863" y="68223"/>
                  <a:pt x="42863" y="64294"/>
                </a:cubicBezTo>
                <a:lnTo>
                  <a:pt x="42863" y="50006"/>
                </a:lnTo>
                <a:close/>
                <a:moveTo>
                  <a:pt x="107156" y="42863"/>
                </a:moveTo>
                <a:lnTo>
                  <a:pt x="121444" y="42863"/>
                </a:lnTo>
                <a:cubicBezTo>
                  <a:pt x="125373" y="42863"/>
                  <a:pt x="128588" y="46077"/>
                  <a:pt x="128588" y="50006"/>
                </a:cubicBezTo>
                <a:lnTo>
                  <a:pt x="128588" y="64294"/>
                </a:lnTo>
                <a:cubicBezTo>
                  <a:pt x="128588" y="68223"/>
                  <a:pt x="125373" y="71438"/>
                  <a:pt x="121444" y="71438"/>
                </a:cubicBezTo>
                <a:lnTo>
                  <a:pt x="107156" y="71438"/>
                </a:lnTo>
                <a:cubicBezTo>
                  <a:pt x="103227" y="71438"/>
                  <a:pt x="100013" y="68223"/>
                  <a:pt x="100013" y="64294"/>
                </a:cubicBezTo>
                <a:lnTo>
                  <a:pt x="100013" y="50006"/>
                </a:lnTo>
                <a:cubicBezTo>
                  <a:pt x="100013" y="46077"/>
                  <a:pt x="103227" y="42863"/>
                  <a:pt x="107156" y="42863"/>
                </a:cubicBezTo>
                <a:close/>
                <a:moveTo>
                  <a:pt x="42863" y="107156"/>
                </a:moveTo>
                <a:cubicBezTo>
                  <a:pt x="42863" y="103227"/>
                  <a:pt x="46077" y="100013"/>
                  <a:pt x="50006" y="100013"/>
                </a:cubicBezTo>
                <a:lnTo>
                  <a:pt x="64294" y="100013"/>
                </a:lnTo>
                <a:cubicBezTo>
                  <a:pt x="68223" y="100013"/>
                  <a:pt x="71438" y="103227"/>
                  <a:pt x="71438" y="107156"/>
                </a:cubicBezTo>
                <a:lnTo>
                  <a:pt x="71438" y="121444"/>
                </a:lnTo>
                <a:cubicBezTo>
                  <a:pt x="71438" y="125373"/>
                  <a:pt x="68223" y="128588"/>
                  <a:pt x="64294" y="128588"/>
                </a:cubicBezTo>
                <a:lnTo>
                  <a:pt x="50006" y="128588"/>
                </a:lnTo>
                <a:cubicBezTo>
                  <a:pt x="46077" y="128588"/>
                  <a:pt x="42863" y="125373"/>
                  <a:pt x="42863" y="121444"/>
                </a:cubicBezTo>
                <a:lnTo>
                  <a:pt x="42863" y="107156"/>
                </a:lnTo>
                <a:close/>
                <a:moveTo>
                  <a:pt x="107156" y="100013"/>
                </a:moveTo>
                <a:lnTo>
                  <a:pt x="121444" y="100013"/>
                </a:lnTo>
                <a:cubicBezTo>
                  <a:pt x="125373" y="100013"/>
                  <a:pt x="128588" y="103227"/>
                  <a:pt x="128588" y="107156"/>
                </a:cubicBezTo>
                <a:lnTo>
                  <a:pt x="128588" y="121444"/>
                </a:lnTo>
                <a:cubicBezTo>
                  <a:pt x="128588" y="125373"/>
                  <a:pt x="125373" y="128588"/>
                  <a:pt x="121444" y="128588"/>
                </a:cubicBezTo>
                <a:lnTo>
                  <a:pt x="107156" y="128588"/>
                </a:lnTo>
                <a:cubicBezTo>
                  <a:pt x="103227" y="128588"/>
                  <a:pt x="100013" y="125373"/>
                  <a:pt x="100013" y="121444"/>
                </a:cubicBezTo>
                <a:lnTo>
                  <a:pt x="100013" y="107156"/>
                </a:lnTo>
                <a:cubicBezTo>
                  <a:pt x="100013" y="103227"/>
                  <a:pt x="103227" y="100013"/>
                  <a:pt x="107156" y="10001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1" name="Text 49"/>
          <p:cNvSpPr/>
          <p:nvPr/>
        </p:nvSpPr>
        <p:spPr>
          <a:xfrm>
            <a:off x="7099201" y="3009900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南京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103963" y="3238500"/>
            <a:ext cx="90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分支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200926" y="2590800"/>
            <a:ext cx="1066800" cy="952500"/>
          </a:xfrm>
          <a:custGeom>
            <a:avLst/>
            <a:gdLst/>
            <a:ahLst/>
            <a:cxnLst/>
            <a:rect l="l" t="t" r="r" b="b"/>
            <a:pathLst>
              <a:path w="1066800" h="952500">
                <a:moveTo>
                  <a:pt x="38100" y="0"/>
                </a:moveTo>
                <a:lnTo>
                  <a:pt x="1028700" y="0"/>
                </a:lnTo>
                <a:cubicBezTo>
                  <a:pt x="1049728" y="0"/>
                  <a:pt x="1066800" y="17072"/>
                  <a:pt x="1066800" y="38100"/>
                </a:cubicBezTo>
                <a:lnTo>
                  <a:pt x="1066800" y="914400"/>
                </a:lnTo>
                <a:cubicBezTo>
                  <a:pt x="1066800" y="935428"/>
                  <a:pt x="1049728" y="952500"/>
                  <a:pt x="102870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8A72">
              <a:alpha val="10196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8647013" y="27051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78581" y="157163"/>
                </a:moveTo>
                <a:lnTo>
                  <a:pt x="92869" y="157163"/>
                </a:lnTo>
                <a:cubicBezTo>
                  <a:pt x="100772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64294" y="207169"/>
                </a:lnTo>
                <a:lnTo>
                  <a:pt x="64294" y="171450"/>
                </a:lnTo>
                <a:cubicBezTo>
                  <a:pt x="64294" y="163547"/>
                  <a:pt x="70678" y="157163"/>
                  <a:pt x="78581" y="157163"/>
                </a:cubicBezTo>
                <a:close/>
                <a:moveTo>
                  <a:pt x="42863" y="50006"/>
                </a:moveTo>
                <a:cubicBezTo>
                  <a:pt x="42863" y="46077"/>
                  <a:pt x="46077" y="42863"/>
                  <a:pt x="50006" y="42863"/>
                </a:cubicBezTo>
                <a:lnTo>
                  <a:pt x="64294" y="42863"/>
                </a:lnTo>
                <a:cubicBezTo>
                  <a:pt x="68223" y="42863"/>
                  <a:pt x="71438" y="46077"/>
                  <a:pt x="71438" y="50006"/>
                </a:cubicBezTo>
                <a:lnTo>
                  <a:pt x="71438" y="64294"/>
                </a:lnTo>
                <a:cubicBezTo>
                  <a:pt x="71438" y="68223"/>
                  <a:pt x="68223" y="71438"/>
                  <a:pt x="64294" y="71438"/>
                </a:cubicBezTo>
                <a:lnTo>
                  <a:pt x="50006" y="71438"/>
                </a:lnTo>
                <a:cubicBezTo>
                  <a:pt x="46077" y="71438"/>
                  <a:pt x="42863" y="68223"/>
                  <a:pt x="42863" y="64294"/>
                </a:cubicBezTo>
                <a:lnTo>
                  <a:pt x="42863" y="50006"/>
                </a:lnTo>
                <a:close/>
                <a:moveTo>
                  <a:pt x="107156" y="42863"/>
                </a:moveTo>
                <a:lnTo>
                  <a:pt x="121444" y="42863"/>
                </a:lnTo>
                <a:cubicBezTo>
                  <a:pt x="125373" y="42863"/>
                  <a:pt x="128588" y="46077"/>
                  <a:pt x="128588" y="50006"/>
                </a:cubicBezTo>
                <a:lnTo>
                  <a:pt x="128588" y="64294"/>
                </a:lnTo>
                <a:cubicBezTo>
                  <a:pt x="128588" y="68223"/>
                  <a:pt x="125373" y="71438"/>
                  <a:pt x="121444" y="71438"/>
                </a:cubicBezTo>
                <a:lnTo>
                  <a:pt x="107156" y="71438"/>
                </a:lnTo>
                <a:cubicBezTo>
                  <a:pt x="103227" y="71438"/>
                  <a:pt x="100013" y="68223"/>
                  <a:pt x="100013" y="64294"/>
                </a:cubicBezTo>
                <a:lnTo>
                  <a:pt x="100013" y="50006"/>
                </a:lnTo>
                <a:cubicBezTo>
                  <a:pt x="100013" y="46077"/>
                  <a:pt x="103227" y="42863"/>
                  <a:pt x="107156" y="42863"/>
                </a:cubicBezTo>
                <a:close/>
                <a:moveTo>
                  <a:pt x="42863" y="107156"/>
                </a:moveTo>
                <a:cubicBezTo>
                  <a:pt x="42863" y="103227"/>
                  <a:pt x="46077" y="100013"/>
                  <a:pt x="50006" y="100013"/>
                </a:cubicBezTo>
                <a:lnTo>
                  <a:pt x="64294" y="100013"/>
                </a:lnTo>
                <a:cubicBezTo>
                  <a:pt x="68223" y="100013"/>
                  <a:pt x="71438" y="103227"/>
                  <a:pt x="71438" y="107156"/>
                </a:cubicBezTo>
                <a:lnTo>
                  <a:pt x="71438" y="121444"/>
                </a:lnTo>
                <a:cubicBezTo>
                  <a:pt x="71438" y="125373"/>
                  <a:pt x="68223" y="128588"/>
                  <a:pt x="64294" y="128588"/>
                </a:cubicBezTo>
                <a:lnTo>
                  <a:pt x="50006" y="128588"/>
                </a:lnTo>
                <a:cubicBezTo>
                  <a:pt x="46077" y="128588"/>
                  <a:pt x="42863" y="125373"/>
                  <a:pt x="42863" y="121444"/>
                </a:cubicBezTo>
                <a:lnTo>
                  <a:pt x="42863" y="107156"/>
                </a:lnTo>
                <a:close/>
                <a:moveTo>
                  <a:pt x="107156" y="100013"/>
                </a:moveTo>
                <a:lnTo>
                  <a:pt x="121444" y="100013"/>
                </a:lnTo>
                <a:cubicBezTo>
                  <a:pt x="125373" y="100013"/>
                  <a:pt x="128588" y="103227"/>
                  <a:pt x="128588" y="107156"/>
                </a:cubicBezTo>
                <a:lnTo>
                  <a:pt x="128588" y="121444"/>
                </a:lnTo>
                <a:cubicBezTo>
                  <a:pt x="128588" y="125373"/>
                  <a:pt x="125373" y="128588"/>
                  <a:pt x="121444" y="128588"/>
                </a:cubicBezTo>
                <a:lnTo>
                  <a:pt x="107156" y="128588"/>
                </a:lnTo>
                <a:cubicBezTo>
                  <a:pt x="103227" y="128588"/>
                  <a:pt x="100013" y="125373"/>
                  <a:pt x="100013" y="121444"/>
                </a:cubicBezTo>
                <a:lnTo>
                  <a:pt x="100013" y="107156"/>
                </a:lnTo>
                <a:cubicBezTo>
                  <a:pt x="100013" y="103227"/>
                  <a:pt x="103227" y="100013"/>
                  <a:pt x="107156" y="10001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5" name="Text 53"/>
          <p:cNvSpPr/>
          <p:nvPr/>
        </p:nvSpPr>
        <p:spPr>
          <a:xfrm>
            <a:off x="8277126" y="3009900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西安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281889" y="3238500"/>
            <a:ext cx="90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分支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9378851" y="2590800"/>
            <a:ext cx="1066800" cy="952500"/>
          </a:xfrm>
          <a:custGeom>
            <a:avLst/>
            <a:gdLst/>
            <a:ahLst/>
            <a:cxnLst/>
            <a:rect l="l" t="t" r="r" b="b"/>
            <a:pathLst>
              <a:path w="1066800" h="952500">
                <a:moveTo>
                  <a:pt x="38100" y="0"/>
                </a:moveTo>
                <a:lnTo>
                  <a:pt x="1028700" y="0"/>
                </a:lnTo>
                <a:cubicBezTo>
                  <a:pt x="1049728" y="0"/>
                  <a:pt x="1066800" y="17072"/>
                  <a:pt x="1066800" y="38100"/>
                </a:cubicBezTo>
                <a:lnTo>
                  <a:pt x="1066800" y="914400"/>
                </a:lnTo>
                <a:cubicBezTo>
                  <a:pt x="1066800" y="935428"/>
                  <a:pt x="1049728" y="952500"/>
                  <a:pt x="102870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8A72">
              <a:alpha val="10196"/>
            </a:srgbClr>
          </a:solidFill>
          <a:ln/>
        </p:spPr>
      </p:sp>
      <p:sp>
        <p:nvSpPr>
          <p:cNvPr id="58" name="Shape 56"/>
          <p:cNvSpPr/>
          <p:nvPr/>
        </p:nvSpPr>
        <p:spPr>
          <a:xfrm>
            <a:off x="9824939" y="27051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78581" y="157163"/>
                </a:moveTo>
                <a:lnTo>
                  <a:pt x="92869" y="157163"/>
                </a:lnTo>
                <a:cubicBezTo>
                  <a:pt x="100772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64294" y="207169"/>
                </a:lnTo>
                <a:lnTo>
                  <a:pt x="64294" y="171450"/>
                </a:lnTo>
                <a:cubicBezTo>
                  <a:pt x="64294" y="163547"/>
                  <a:pt x="70678" y="157163"/>
                  <a:pt x="78581" y="157163"/>
                </a:cubicBezTo>
                <a:close/>
                <a:moveTo>
                  <a:pt x="42863" y="50006"/>
                </a:moveTo>
                <a:cubicBezTo>
                  <a:pt x="42863" y="46077"/>
                  <a:pt x="46077" y="42863"/>
                  <a:pt x="50006" y="42863"/>
                </a:cubicBezTo>
                <a:lnTo>
                  <a:pt x="64294" y="42863"/>
                </a:lnTo>
                <a:cubicBezTo>
                  <a:pt x="68223" y="42863"/>
                  <a:pt x="71438" y="46077"/>
                  <a:pt x="71438" y="50006"/>
                </a:cubicBezTo>
                <a:lnTo>
                  <a:pt x="71438" y="64294"/>
                </a:lnTo>
                <a:cubicBezTo>
                  <a:pt x="71438" y="68223"/>
                  <a:pt x="68223" y="71438"/>
                  <a:pt x="64294" y="71438"/>
                </a:cubicBezTo>
                <a:lnTo>
                  <a:pt x="50006" y="71438"/>
                </a:lnTo>
                <a:cubicBezTo>
                  <a:pt x="46077" y="71438"/>
                  <a:pt x="42863" y="68223"/>
                  <a:pt x="42863" y="64294"/>
                </a:cubicBezTo>
                <a:lnTo>
                  <a:pt x="42863" y="50006"/>
                </a:lnTo>
                <a:close/>
                <a:moveTo>
                  <a:pt x="107156" y="42863"/>
                </a:moveTo>
                <a:lnTo>
                  <a:pt x="121444" y="42863"/>
                </a:lnTo>
                <a:cubicBezTo>
                  <a:pt x="125373" y="42863"/>
                  <a:pt x="128588" y="46077"/>
                  <a:pt x="128588" y="50006"/>
                </a:cubicBezTo>
                <a:lnTo>
                  <a:pt x="128588" y="64294"/>
                </a:lnTo>
                <a:cubicBezTo>
                  <a:pt x="128588" y="68223"/>
                  <a:pt x="125373" y="71438"/>
                  <a:pt x="121444" y="71438"/>
                </a:cubicBezTo>
                <a:lnTo>
                  <a:pt x="107156" y="71438"/>
                </a:lnTo>
                <a:cubicBezTo>
                  <a:pt x="103227" y="71438"/>
                  <a:pt x="100013" y="68223"/>
                  <a:pt x="100013" y="64294"/>
                </a:cubicBezTo>
                <a:lnTo>
                  <a:pt x="100013" y="50006"/>
                </a:lnTo>
                <a:cubicBezTo>
                  <a:pt x="100013" y="46077"/>
                  <a:pt x="103227" y="42863"/>
                  <a:pt x="107156" y="42863"/>
                </a:cubicBezTo>
                <a:close/>
                <a:moveTo>
                  <a:pt x="42863" y="107156"/>
                </a:moveTo>
                <a:cubicBezTo>
                  <a:pt x="42863" y="103227"/>
                  <a:pt x="46077" y="100013"/>
                  <a:pt x="50006" y="100013"/>
                </a:cubicBezTo>
                <a:lnTo>
                  <a:pt x="64294" y="100013"/>
                </a:lnTo>
                <a:cubicBezTo>
                  <a:pt x="68223" y="100013"/>
                  <a:pt x="71438" y="103227"/>
                  <a:pt x="71438" y="107156"/>
                </a:cubicBezTo>
                <a:lnTo>
                  <a:pt x="71438" y="121444"/>
                </a:lnTo>
                <a:cubicBezTo>
                  <a:pt x="71438" y="125373"/>
                  <a:pt x="68223" y="128588"/>
                  <a:pt x="64294" y="128588"/>
                </a:cubicBezTo>
                <a:lnTo>
                  <a:pt x="50006" y="128588"/>
                </a:lnTo>
                <a:cubicBezTo>
                  <a:pt x="46077" y="128588"/>
                  <a:pt x="42863" y="125373"/>
                  <a:pt x="42863" y="121444"/>
                </a:cubicBezTo>
                <a:lnTo>
                  <a:pt x="42863" y="107156"/>
                </a:lnTo>
                <a:close/>
                <a:moveTo>
                  <a:pt x="107156" y="100013"/>
                </a:moveTo>
                <a:lnTo>
                  <a:pt x="121444" y="100013"/>
                </a:lnTo>
                <a:cubicBezTo>
                  <a:pt x="125373" y="100013"/>
                  <a:pt x="128588" y="103227"/>
                  <a:pt x="128588" y="107156"/>
                </a:cubicBezTo>
                <a:lnTo>
                  <a:pt x="128588" y="121444"/>
                </a:lnTo>
                <a:cubicBezTo>
                  <a:pt x="128588" y="125373"/>
                  <a:pt x="125373" y="128588"/>
                  <a:pt x="121444" y="128588"/>
                </a:cubicBezTo>
                <a:lnTo>
                  <a:pt x="107156" y="128588"/>
                </a:lnTo>
                <a:cubicBezTo>
                  <a:pt x="103227" y="128588"/>
                  <a:pt x="100013" y="125373"/>
                  <a:pt x="100013" y="121444"/>
                </a:cubicBezTo>
                <a:lnTo>
                  <a:pt x="100013" y="107156"/>
                </a:lnTo>
                <a:cubicBezTo>
                  <a:pt x="100013" y="103227"/>
                  <a:pt x="103227" y="100013"/>
                  <a:pt x="107156" y="10001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9" name="Text 57"/>
          <p:cNvSpPr/>
          <p:nvPr/>
        </p:nvSpPr>
        <p:spPr>
          <a:xfrm>
            <a:off x="9455051" y="3009900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天津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9459813" y="3238500"/>
            <a:ext cx="90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分支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10556777" y="2590800"/>
            <a:ext cx="1066800" cy="952500"/>
          </a:xfrm>
          <a:custGeom>
            <a:avLst/>
            <a:gdLst/>
            <a:ahLst/>
            <a:cxnLst/>
            <a:rect l="l" t="t" r="r" b="b"/>
            <a:pathLst>
              <a:path w="1066800" h="952500">
                <a:moveTo>
                  <a:pt x="38100" y="0"/>
                </a:moveTo>
                <a:lnTo>
                  <a:pt x="1028700" y="0"/>
                </a:lnTo>
                <a:cubicBezTo>
                  <a:pt x="1049728" y="0"/>
                  <a:pt x="1066800" y="17072"/>
                  <a:pt x="1066800" y="38100"/>
                </a:cubicBezTo>
                <a:lnTo>
                  <a:pt x="1066800" y="914400"/>
                </a:lnTo>
                <a:cubicBezTo>
                  <a:pt x="1066800" y="935428"/>
                  <a:pt x="1049728" y="952500"/>
                  <a:pt x="1028700" y="952500"/>
                </a:cubicBezTo>
                <a:lnTo>
                  <a:pt x="38100" y="952500"/>
                </a:lnTo>
                <a:cubicBezTo>
                  <a:pt x="17072" y="952500"/>
                  <a:pt x="0" y="935428"/>
                  <a:pt x="0" y="914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8A72">
              <a:alpha val="10196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11002863" y="27051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78581" y="157163"/>
                </a:moveTo>
                <a:lnTo>
                  <a:pt x="92869" y="157163"/>
                </a:lnTo>
                <a:cubicBezTo>
                  <a:pt x="100772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64294" y="207169"/>
                </a:lnTo>
                <a:lnTo>
                  <a:pt x="64294" y="171450"/>
                </a:lnTo>
                <a:cubicBezTo>
                  <a:pt x="64294" y="163547"/>
                  <a:pt x="70678" y="157163"/>
                  <a:pt x="78581" y="157163"/>
                </a:cubicBezTo>
                <a:close/>
                <a:moveTo>
                  <a:pt x="42863" y="50006"/>
                </a:moveTo>
                <a:cubicBezTo>
                  <a:pt x="42863" y="46077"/>
                  <a:pt x="46077" y="42863"/>
                  <a:pt x="50006" y="42863"/>
                </a:cubicBezTo>
                <a:lnTo>
                  <a:pt x="64294" y="42863"/>
                </a:lnTo>
                <a:cubicBezTo>
                  <a:pt x="68223" y="42863"/>
                  <a:pt x="71438" y="46077"/>
                  <a:pt x="71438" y="50006"/>
                </a:cubicBezTo>
                <a:lnTo>
                  <a:pt x="71438" y="64294"/>
                </a:lnTo>
                <a:cubicBezTo>
                  <a:pt x="71438" y="68223"/>
                  <a:pt x="68223" y="71438"/>
                  <a:pt x="64294" y="71438"/>
                </a:cubicBezTo>
                <a:lnTo>
                  <a:pt x="50006" y="71438"/>
                </a:lnTo>
                <a:cubicBezTo>
                  <a:pt x="46077" y="71438"/>
                  <a:pt x="42863" y="68223"/>
                  <a:pt x="42863" y="64294"/>
                </a:cubicBezTo>
                <a:lnTo>
                  <a:pt x="42863" y="50006"/>
                </a:lnTo>
                <a:close/>
                <a:moveTo>
                  <a:pt x="107156" y="42863"/>
                </a:moveTo>
                <a:lnTo>
                  <a:pt x="121444" y="42863"/>
                </a:lnTo>
                <a:cubicBezTo>
                  <a:pt x="125373" y="42863"/>
                  <a:pt x="128588" y="46077"/>
                  <a:pt x="128588" y="50006"/>
                </a:cubicBezTo>
                <a:lnTo>
                  <a:pt x="128588" y="64294"/>
                </a:lnTo>
                <a:cubicBezTo>
                  <a:pt x="128588" y="68223"/>
                  <a:pt x="125373" y="71438"/>
                  <a:pt x="121444" y="71438"/>
                </a:cubicBezTo>
                <a:lnTo>
                  <a:pt x="107156" y="71438"/>
                </a:lnTo>
                <a:cubicBezTo>
                  <a:pt x="103227" y="71438"/>
                  <a:pt x="100013" y="68223"/>
                  <a:pt x="100013" y="64294"/>
                </a:cubicBezTo>
                <a:lnTo>
                  <a:pt x="100013" y="50006"/>
                </a:lnTo>
                <a:cubicBezTo>
                  <a:pt x="100013" y="46077"/>
                  <a:pt x="103227" y="42863"/>
                  <a:pt x="107156" y="42863"/>
                </a:cubicBezTo>
                <a:close/>
                <a:moveTo>
                  <a:pt x="42863" y="107156"/>
                </a:moveTo>
                <a:cubicBezTo>
                  <a:pt x="42863" y="103227"/>
                  <a:pt x="46077" y="100013"/>
                  <a:pt x="50006" y="100013"/>
                </a:cubicBezTo>
                <a:lnTo>
                  <a:pt x="64294" y="100013"/>
                </a:lnTo>
                <a:cubicBezTo>
                  <a:pt x="68223" y="100013"/>
                  <a:pt x="71438" y="103227"/>
                  <a:pt x="71438" y="107156"/>
                </a:cubicBezTo>
                <a:lnTo>
                  <a:pt x="71438" y="121444"/>
                </a:lnTo>
                <a:cubicBezTo>
                  <a:pt x="71438" y="125373"/>
                  <a:pt x="68223" y="128588"/>
                  <a:pt x="64294" y="128588"/>
                </a:cubicBezTo>
                <a:lnTo>
                  <a:pt x="50006" y="128588"/>
                </a:lnTo>
                <a:cubicBezTo>
                  <a:pt x="46077" y="128588"/>
                  <a:pt x="42863" y="125373"/>
                  <a:pt x="42863" y="121444"/>
                </a:cubicBezTo>
                <a:lnTo>
                  <a:pt x="42863" y="107156"/>
                </a:lnTo>
                <a:close/>
                <a:moveTo>
                  <a:pt x="107156" y="100013"/>
                </a:moveTo>
                <a:lnTo>
                  <a:pt x="121444" y="100013"/>
                </a:lnTo>
                <a:cubicBezTo>
                  <a:pt x="125373" y="100013"/>
                  <a:pt x="128588" y="103227"/>
                  <a:pt x="128588" y="107156"/>
                </a:cubicBezTo>
                <a:lnTo>
                  <a:pt x="128588" y="121444"/>
                </a:lnTo>
                <a:cubicBezTo>
                  <a:pt x="128588" y="125373"/>
                  <a:pt x="125373" y="128588"/>
                  <a:pt x="121444" y="128588"/>
                </a:cubicBezTo>
                <a:lnTo>
                  <a:pt x="107156" y="128588"/>
                </a:lnTo>
                <a:cubicBezTo>
                  <a:pt x="103227" y="128588"/>
                  <a:pt x="100013" y="125373"/>
                  <a:pt x="100013" y="121444"/>
                </a:cubicBezTo>
                <a:lnTo>
                  <a:pt x="100013" y="107156"/>
                </a:lnTo>
                <a:cubicBezTo>
                  <a:pt x="100013" y="103227"/>
                  <a:pt x="103227" y="100013"/>
                  <a:pt x="107156" y="100013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63" name="Text 61"/>
          <p:cNvSpPr/>
          <p:nvPr/>
        </p:nvSpPr>
        <p:spPr>
          <a:xfrm>
            <a:off x="10632977" y="3009900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合肥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0637739" y="3238500"/>
            <a:ext cx="90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分支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5857776" y="3695700"/>
            <a:ext cx="5765800" cy="1047750"/>
          </a:xfrm>
          <a:custGeom>
            <a:avLst/>
            <a:gdLst/>
            <a:ahLst/>
            <a:cxnLst/>
            <a:rect l="l" t="t" r="r" b="b"/>
            <a:pathLst>
              <a:path w="5765800" h="1047750">
                <a:moveTo>
                  <a:pt x="25400" y="0"/>
                </a:moveTo>
                <a:lnTo>
                  <a:pt x="5727704" y="0"/>
                </a:lnTo>
                <a:cubicBezTo>
                  <a:pt x="5748744" y="0"/>
                  <a:pt x="5765800" y="17056"/>
                  <a:pt x="5765800" y="38096"/>
                </a:cubicBezTo>
                <a:lnTo>
                  <a:pt x="5765800" y="1009654"/>
                </a:lnTo>
                <a:cubicBezTo>
                  <a:pt x="5765800" y="1030694"/>
                  <a:pt x="5748744" y="1047750"/>
                  <a:pt x="5727704" y="1047750"/>
                </a:cubicBezTo>
                <a:lnTo>
                  <a:pt x="25400" y="1047750"/>
                </a:lnTo>
                <a:cubicBezTo>
                  <a:pt x="11372" y="1047750"/>
                  <a:pt x="0" y="1036378"/>
                  <a:pt x="0" y="102235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4E8A72">
              <a:alpha val="10196"/>
            </a:srgbClr>
          </a:solidFill>
          <a:ln/>
        </p:spPr>
      </p:sp>
      <p:sp>
        <p:nvSpPr>
          <p:cNvPr id="66" name="Shape 64"/>
          <p:cNvSpPr/>
          <p:nvPr/>
        </p:nvSpPr>
        <p:spPr>
          <a:xfrm>
            <a:off x="5857776" y="3695700"/>
            <a:ext cx="25400" cy="1047750"/>
          </a:xfrm>
          <a:custGeom>
            <a:avLst/>
            <a:gdLst/>
            <a:ahLst/>
            <a:cxnLst/>
            <a:rect l="l" t="t" r="r" b="b"/>
            <a:pathLst>
              <a:path w="25400" h="1047750">
                <a:moveTo>
                  <a:pt x="25400" y="0"/>
                </a:moveTo>
                <a:lnTo>
                  <a:pt x="25400" y="0"/>
                </a:lnTo>
                <a:lnTo>
                  <a:pt x="25400" y="1047750"/>
                </a:lnTo>
                <a:lnTo>
                  <a:pt x="25400" y="1047750"/>
                </a:lnTo>
                <a:cubicBezTo>
                  <a:pt x="11372" y="1047750"/>
                  <a:pt x="0" y="1036378"/>
                  <a:pt x="0" y="1022350"/>
                </a:cubicBezTo>
                <a:lnTo>
                  <a:pt x="0" y="25400"/>
                </a:lnTo>
                <a:cubicBezTo>
                  <a:pt x="0" y="11381"/>
                  <a:pt x="11381" y="0"/>
                  <a:pt x="2540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67" name="Text 65"/>
          <p:cNvSpPr/>
          <p:nvPr/>
        </p:nvSpPr>
        <p:spPr>
          <a:xfrm>
            <a:off x="6022876" y="3848100"/>
            <a:ext cx="55245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各分支通过省际骨干传输网与北京总部实现高可靠互通,同时在分支内部构建结构清晰、层次分明的园区网络。</a:t>
            </a:r>
            <a:r>
              <a:rPr lang="en-US" sz="1200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核心业务系统集中部署在北京分支</a:t>
            </a:r>
            <a:r>
              <a:rPr lang="en-US" sz="12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,各分支通过MPLS VPN安全访问总部资源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5654576" y="5086350"/>
            <a:ext cx="3000375" cy="1543050"/>
          </a:xfrm>
          <a:custGeom>
            <a:avLst/>
            <a:gdLst/>
            <a:ahLst/>
            <a:cxnLst/>
            <a:rect l="l" t="t" r="r" b="b"/>
            <a:pathLst>
              <a:path w="3000375" h="1543050">
                <a:moveTo>
                  <a:pt x="76196" y="0"/>
                </a:moveTo>
                <a:lnTo>
                  <a:pt x="2924179" y="0"/>
                </a:lnTo>
                <a:cubicBezTo>
                  <a:pt x="2966261" y="0"/>
                  <a:pt x="3000375" y="34114"/>
                  <a:pt x="3000375" y="76196"/>
                </a:cubicBezTo>
                <a:lnTo>
                  <a:pt x="3000375" y="1466854"/>
                </a:lnTo>
                <a:cubicBezTo>
                  <a:pt x="3000375" y="1508936"/>
                  <a:pt x="2966261" y="1543050"/>
                  <a:pt x="2924179" y="1543050"/>
                </a:cubicBezTo>
                <a:lnTo>
                  <a:pt x="76196" y="1543050"/>
                </a:lnTo>
                <a:cubicBezTo>
                  <a:pt x="34114" y="1543050"/>
                  <a:pt x="0" y="1508936"/>
                  <a:pt x="0" y="1466854"/>
                </a:cubicBezTo>
                <a:lnTo>
                  <a:pt x="0" y="76196"/>
                </a:lnTo>
                <a:cubicBezTo>
                  <a:pt x="0" y="34142"/>
                  <a:pt x="34142" y="0"/>
                  <a:pt x="7619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4B5C"/>
              </a:gs>
              <a:gs pos="100000">
                <a:srgbClr val="4E8A72"/>
              </a:gs>
            </a:gsLst>
            <a:lin ang="2700000" scaled="1"/>
          </a:gradFill>
          <a:ln/>
          <a:effectLst>
            <a:outerShdw blurRad="57150" dist="381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9" name="Shape 67"/>
          <p:cNvSpPr/>
          <p:nvPr/>
        </p:nvSpPr>
        <p:spPr>
          <a:xfrm>
            <a:off x="5864126" y="53530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04745" y="83344"/>
                </a:moveTo>
                <a:lnTo>
                  <a:pt x="47923" y="83344"/>
                </a:lnTo>
                <a:cubicBezTo>
                  <a:pt x="48786" y="102543"/>
                  <a:pt x="53042" y="120223"/>
                  <a:pt x="59085" y="133171"/>
                </a:cubicBezTo>
                <a:cubicBezTo>
                  <a:pt x="62478" y="140464"/>
                  <a:pt x="66139" y="145613"/>
                  <a:pt x="69533" y="148769"/>
                </a:cubicBezTo>
                <a:cubicBezTo>
                  <a:pt x="72866" y="151894"/>
                  <a:pt x="75158" y="152400"/>
                  <a:pt x="76349" y="152400"/>
                </a:cubicBezTo>
                <a:cubicBezTo>
                  <a:pt x="77539" y="152400"/>
                  <a:pt x="79831" y="151894"/>
                  <a:pt x="83165" y="148769"/>
                </a:cubicBezTo>
                <a:cubicBezTo>
                  <a:pt x="86558" y="145613"/>
                  <a:pt x="90220" y="140434"/>
                  <a:pt x="93613" y="133171"/>
                </a:cubicBezTo>
                <a:cubicBezTo>
                  <a:pt x="99655" y="120223"/>
                  <a:pt x="103912" y="102543"/>
                  <a:pt x="104775" y="83344"/>
                </a:cubicBezTo>
                <a:close/>
                <a:moveTo>
                  <a:pt x="47893" y="69056"/>
                </a:moveTo>
                <a:lnTo>
                  <a:pt x="104715" y="69056"/>
                </a:lnTo>
                <a:cubicBezTo>
                  <a:pt x="103882" y="49857"/>
                  <a:pt x="99626" y="32177"/>
                  <a:pt x="93583" y="19229"/>
                </a:cubicBezTo>
                <a:cubicBezTo>
                  <a:pt x="90190" y="11966"/>
                  <a:pt x="86529" y="6787"/>
                  <a:pt x="83135" y="3631"/>
                </a:cubicBezTo>
                <a:cubicBezTo>
                  <a:pt x="79802" y="506"/>
                  <a:pt x="77510" y="0"/>
                  <a:pt x="76319" y="0"/>
                </a:cubicBezTo>
                <a:cubicBezTo>
                  <a:pt x="75128" y="0"/>
                  <a:pt x="72836" y="506"/>
                  <a:pt x="69503" y="3631"/>
                </a:cubicBezTo>
                <a:cubicBezTo>
                  <a:pt x="66109" y="6787"/>
                  <a:pt x="62448" y="11966"/>
                  <a:pt x="59055" y="19229"/>
                </a:cubicBezTo>
                <a:cubicBezTo>
                  <a:pt x="53013" y="32177"/>
                  <a:pt x="48756" y="49857"/>
                  <a:pt x="47893" y="69056"/>
                </a:cubicBezTo>
                <a:close/>
                <a:moveTo>
                  <a:pt x="33605" y="69056"/>
                </a:moveTo>
                <a:cubicBezTo>
                  <a:pt x="34647" y="43577"/>
                  <a:pt x="41225" y="19913"/>
                  <a:pt x="50840" y="4376"/>
                </a:cubicBezTo>
                <a:cubicBezTo>
                  <a:pt x="23426" y="14079"/>
                  <a:pt x="3244" y="39052"/>
                  <a:pt x="446" y="69056"/>
                </a:cubicBezTo>
                <a:lnTo>
                  <a:pt x="33605" y="69056"/>
                </a:lnTo>
                <a:close/>
                <a:moveTo>
                  <a:pt x="446" y="83344"/>
                </a:moveTo>
                <a:cubicBezTo>
                  <a:pt x="3244" y="113348"/>
                  <a:pt x="23426" y="138321"/>
                  <a:pt x="50840" y="148024"/>
                </a:cubicBezTo>
                <a:cubicBezTo>
                  <a:pt x="41225" y="132487"/>
                  <a:pt x="34647" y="108823"/>
                  <a:pt x="33605" y="83344"/>
                </a:cubicBezTo>
                <a:lnTo>
                  <a:pt x="446" y="83344"/>
                </a:lnTo>
                <a:close/>
                <a:moveTo>
                  <a:pt x="119033" y="83344"/>
                </a:moveTo>
                <a:cubicBezTo>
                  <a:pt x="117991" y="108823"/>
                  <a:pt x="111413" y="132487"/>
                  <a:pt x="101798" y="148024"/>
                </a:cubicBezTo>
                <a:cubicBezTo>
                  <a:pt x="129213" y="138291"/>
                  <a:pt x="149394" y="113348"/>
                  <a:pt x="152192" y="83344"/>
                </a:cubicBezTo>
                <a:lnTo>
                  <a:pt x="119033" y="83344"/>
                </a:lnTo>
                <a:close/>
                <a:moveTo>
                  <a:pt x="152192" y="69056"/>
                </a:moveTo>
                <a:cubicBezTo>
                  <a:pt x="149394" y="39052"/>
                  <a:pt x="129213" y="14079"/>
                  <a:pt x="101798" y="4376"/>
                </a:cubicBezTo>
                <a:cubicBezTo>
                  <a:pt x="111413" y="19913"/>
                  <a:pt x="117991" y="43577"/>
                  <a:pt x="119033" y="69056"/>
                </a:cubicBezTo>
                <a:lnTo>
                  <a:pt x="152192" y="6905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0" name="Text 68"/>
          <p:cNvSpPr/>
          <p:nvPr/>
        </p:nvSpPr>
        <p:spPr>
          <a:xfrm>
            <a:off x="6149876" y="5295900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广域互联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5845076" y="5676900"/>
            <a:ext cx="26955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各分支通过省际骨干传输网与总部互联,采用MPLS VPN技术实现安全隔离与互通,构建企业统一通信网络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8808938" y="5105400"/>
            <a:ext cx="3000375" cy="1524000"/>
          </a:xfrm>
          <a:custGeom>
            <a:avLst/>
            <a:gdLst/>
            <a:ahLst/>
            <a:cxnLst/>
            <a:rect l="l" t="t" r="r" b="b"/>
            <a:pathLst>
              <a:path w="3000375" h="1524000">
                <a:moveTo>
                  <a:pt x="38100" y="0"/>
                </a:moveTo>
                <a:lnTo>
                  <a:pt x="2962275" y="0"/>
                </a:lnTo>
                <a:cubicBezTo>
                  <a:pt x="2983303" y="0"/>
                  <a:pt x="3000375" y="17072"/>
                  <a:pt x="3000375" y="38100"/>
                </a:cubicBezTo>
                <a:lnTo>
                  <a:pt x="3000375" y="1447800"/>
                </a:lnTo>
                <a:cubicBezTo>
                  <a:pt x="3000375" y="1489856"/>
                  <a:pt x="2966231" y="1524000"/>
                  <a:pt x="2924175" y="1524000"/>
                </a:cubicBezTo>
                <a:lnTo>
                  <a:pt x="76200" y="1524000"/>
                </a:lnTo>
                <a:cubicBezTo>
                  <a:pt x="34144" y="1524000"/>
                  <a:pt x="0" y="1489856"/>
                  <a:pt x="0" y="1447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7150" dist="381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3" name="Shape 71"/>
          <p:cNvSpPr/>
          <p:nvPr/>
        </p:nvSpPr>
        <p:spPr>
          <a:xfrm>
            <a:off x="8808938" y="5105400"/>
            <a:ext cx="3000375" cy="38100"/>
          </a:xfrm>
          <a:custGeom>
            <a:avLst/>
            <a:gdLst/>
            <a:ahLst/>
            <a:cxnLst/>
            <a:rect l="l" t="t" r="r" b="b"/>
            <a:pathLst>
              <a:path w="3000375" h="38100">
                <a:moveTo>
                  <a:pt x="38100" y="0"/>
                </a:moveTo>
                <a:lnTo>
                  <a:pt x="2962275" y="0"/>
                </a:lnTo>
                <a:cubicBezTo>
                  <a:pt x="2983303" y="0"/>
                  <a:pt x="3000375" y="17072"/>
                  <a:pt x="3000375" y="38100"/>
                </a:cubicBezTo>
                <a:lnTo>
                  <a:pt x="3000375" y="38100"/>
                </a:lnTo>
                <a:lnTo>
                  <a:pt x="0" y="38100"/>
                </a:ln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74" name="Shape 72"/>
          <p:cNvSpPr/>
          <p:nvPr/>
        </p:nvSpPr>
        <p:spPr>
          <a:xfrm>
            <a:off x="9011345" y="53530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92273" y="32742"/>
                </a:moveTo>
                <a:lnTo>
                  <a:pt x="122039" y="32742"/>
                </a:lnTo>
                <a:lnTo>
                  <a:pt x="122039" y="50602"/>
                </a:lnTo>
                <a:lnTo>
                  <a:pt x="92273" y="50602"/>
                </a:lnTo>
                <a:lnTo>
                  <a:pt x="92273" y="32742"/>
                </a:lnTo>
                <a:close/>
                <a:moveTo>
                  <a:pt x="89297" y="11906"/>
                </a:moveTo>
                <a:cubicBezTo>
                  <a:pt x="79437" y="11906"/>
                  <a:pt x="71438" y="19906"/>
                  <a:pt x="71438" y="29766"/>
                </a:cubicBezTo>
                <a:lnTo>
                  <a:pt x="71438" y="53578"/>
                </a:lnTo>
                <a:cubicBezTo>
                  <a:pt x="71438" y="63438"/>
                  <a:pt x="79437" y="71438"/>
                  <a:pt x="89297" y="71438"/>
                </a:cubicBezTo>
                <a:lnTo>
                  <a:pt x="95250" y="71438"/>
                </a:lnTo>
                <a:lnTo>
                  <a:pt x="95250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47625" y="107156"/>
                </a:lnTo>
                <a:lnTo>
                  <a:pt x="47625" y="119063"/>
                </a:lnTo>
                <a:lnTo>
                  <a:pt x="41672" y="119063"/>
                </a:lnTo>
                <a:cubicBezTo>
                  <a:pt x="31812" y="119063"/>
                  <a:pt x="23812" y="127062"/>
                  <a:pt x="23812" y="136922"/>
                </a:cubicBezTo>
                <a:lnTo>
                  <a:pt x="23812" y="160734"/>
                </a:lnTo>
                <a:cubicBezTo>
                  <a:pt x="23812" y="170594"/>
                  <a:pt x="31812" y="178594"/>
                  <a:pt x="41672" y="178594"/>
                </a:cubicBezTo>
                <a:lnTo>
                  <a:pt x="77391" y="178594"/>
                </a:lnTo>
                <a:cubicBezTo>
                  <a:pt x="87250" y="178594"/>
                  <a:pt x="95250" y="170594"/>
                  <a:pt x="95250" y="160734"/>
                </a:cubicBezTo>
                <a:lnTo>
                  <a:pt x="95250" y="136922"/>
                </a:lnTo>
                <a:cubicBezTo>
                  <a:pt x="95250" y="127062"/>
                  <a:pt x="87250" y="119063"/>
                  <a:pt x="77391" y="119063"/>
                </a:cubicBezTo>
                <a:lnTo>
                  <a:pt x="71438" y="119063"/>
                </a:lnTo>
                <a:lnTo>
                  <a:pt x="71438" y="107156"/>
                </a:lnTo>
                <a:lnTo>
                  <a:pt x="142875" y="107156"/>
                </a:lnTo>
                <a:lnTo>
                  <a:pt x="142875" y="119063"/>
                </a:lnTo>
                <a:lnTo>
                  <a:pt x="136922" y="119063"/>
                </a:lnTo>
                <a:cubicBezTo>
                  <a:pt x="127062" y="119063"/>
                  <a:pt x="119063" y="127062"/>
                  <a:pt x="119063" y="136922"/>
                </a:cubicBezTo>
                <a:lnTo>
                  <a:pt x="119063" y="160734"/>
                </a:lnTo>
                <a:cubicBezTo>
                  <a:pt x="119063" y="170594"/>
                  <a:pt x="127062" y="178594"/>
                  <a:pt x="136922" y="178594"/>
                </a:cubicBezTo>
                <a:lnTo>
                  <a:pt x="172641" y="178594"/>
                </a:lnTo>
                <a:cubicBezTo>
                  <a:pt x="182500" y="178594"/>
                  <a:pt x="190500" y="170594"/>
                  <a:pt x="190500" y="160734"/>
                </a:cubicBezTo>
                <a:lnTo>
                  <a:pt x="190500" y="136922"/>
                </a:lnTo>
                <a:cubicBezTo>
                  <a:pt x="190500" y="127062"/>
                  <a:pt x="182500" y="119063"/>
                  <a:pt x="172641" y="119063"/>
                </a:cubicBezTo>
                <a:lnTo>
                  <a:pt x="166688" y="119063"/>
                </a:lnTo>
                <a:lnTo>
                  <a:pt x="166688" y="107156"/>
                </a:lnTo>
                <a:lnTo>
                  <a:pt x="202406" y="107156"/>
                </a:lnTo>
                <a:cubicBezTo>
                  <a:pt x="208992" y="107156"/>
                  <a:pt x="214313" y="101836"/>
                  <a:pt x="214313" y="95250"/>
                </a:cubicBezTo>
                <a:cubicBezTo>
                  <a:pt x="214313" y="88664"/>
                  <a:pt x="208992" y="83344"/>
                  <a:pt x="202406" y="83344"/>
                </a:cubicBezTo>
                <a:lnTo>
                  <a:pt x="119063" y="83344"/>
                </a:lnTo>
                <a:lnTo>
                  <a:pt x="119063" y="71438"/>
                </a:lnTo>
                <a:lnTo>
                  <a:pt x="125016" y="71438"/>
                </a:lnTo>
                <a:cubicBezTo>
                  <a:pt x="134875" y="71438"/>
                  <a:pt x="142875" y="63438"/>
                  <a:pt x="142875" y="53578"/>
                </a:cubicBezTo>
                <a:lnTo>
                  <a:pt x="142875" y="29766"/>
                </a:lnTo>
                <a:cubicBezTo>
                  <a:pt x="142875" y="19906"/>
                  <a:pt x="134875" y="11906"/>
                  <a:pt x="125016" y="11906"/>
                </a:cubicBezTo>
                <a:lnTo>
                  <a:pt x="89297" y="11906"/>
                </a:lnTo>
                <a:close/>
                <a:moveTo>
                  <a:pt x="166688" y="139898"/>
                </a:moveTo>
                <a:lnTo>
                  <a:pt x="169664" y="139898"/>
                </a:lnTo>
                <a:lnTo>
                  <a:pt x="169664" y="157758"/>
                </a:lnTo>
                <a:lnTo>
                  <a:pt x="139898" y="157758"/>
                </a:lnTo>
                <a:lnTo>
                  <a:pt x="139898" y="139898"/>
                </a:lnTo>
                <a:lnTo>
                  <a:pt x="166688" y="139898"/>
                </a:lnTo>
                <a:close/>
                <a:moveTo>
                  <a:pt x="71438" y="139898"/>
                </a:moveTo>
                <a:lnTo>
                  <a:pt x="74414" y="139898"/>
                </a:lnTo>
                <a:lnTo>
                  <a:pt x="74414" y="157758"/>
                </a:lnTo>
                <a:lnTo>
                  <a:pt x="44648" y="157758"/>
                </a:lnTo>
                <a:lnTo>
                  <a:pt x="44648" y="139898"/>
                </a:lnTo>
                <a:lnTo>
                  <a:pt x="71438" y="139898"/>
                </a:ln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75" name="Text 73"/>
          <p:cNvSpPr/>
          <p:nvPr/>
        </p:nvSpPr>
        <p:spPr>
          <a:xfrm>
            <a:off x="9351863" y="5314950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园区网络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8999438" y="5695950"/>
            <a:ext cx="2695575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每个分支内部采用核心-汇聚-接入三层园区网络架构,为本地办公用户提供稳定、高速、安全的网络接入服务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273858" y="342755"/>
            <a:ext cx="3420652" cy="240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5" b="1" kern="0" spc="365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&amp; AGGREGATION</a:t>
            </a:r>
            <a:endParaRPr lang="en-US" sz="1600" dirty="0">
              <a:solidFill>
                <a:srgbClr val="3C8082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342955" y="651612"/>
            <a:ext cx="7944554" cy="4115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 err="1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</a:rPr>
              <a:t>企业内网核心、汇聚、出口节点设计</a:t>
            </a:r>
            <a:endParaRPr lang="en-US" sz="2700" b="1" dirty="0">
              <a:solidFill>
                <a:srgbClr val="3A4B5C"/>
              </a:solidFill>
              <a:latin typeface="Noto Sans SC" pitchFamily="34" charset="0"/>
              <a:ea typeface="Noto Sans SC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42954" y="1200338"/>
            <a:ext cx="1097451" cy="51443"/>
          </a:xfrm>
          <a:custGeom>
            <a:avLst/>
            <a:gdLst/>
            <a:ahLst/>
            <a:cxnLst/>
            <a:rect l="l" t="t" r="r" b="b"/>
            <a:pathLst>
              <a:path w="1097451" h="51443">
                <a:moveTo>
                  <a:pt x="0" y="0"/>
                </a:moveTo>
                <a:lnTo>
                  <a:pt x="1097451" y="0"/>
                </a:lnTo>
                <a:lnTo>
                  <a:pt x="1097451" y="51443"/>
                </a:lnTo>
                <a:lnTo>
                  <a:pt x="0" y="51443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" name="Shape 3"/>
          <p:cNvSpPr/>
          <p:nvPr/>
        </p:nvSpPr>
        <p:spPr>
          <a:xfrm>
            <a:off x="342954" y="1440405"/>
            <a:ext cx="3721046" cy="34295"/>
          </a:xfrm>
          <a:custGeom>
            <a:avLst/>
            <a:gdLst/>
            <a:ahLst/>
            <a:cxnLst/>
            <a:rect l="l" t="t" r="r" b="b"/>
            <a:pathLst>
              <a:path w="3721046" h="34295">
                <a:moveTo>
                  <a:pt x="0" y="0"/>
                </a:moveTo>
                <a:lnTo>
                  <a:pt x="3721046" y="0"/>
                </a:lnTo>
                <a:lnTo>
                  <a:pt x="3721046" y="34295"/>
                </a:lnTo>
                <a:lnTo>
                  <a:pt x="0" y="34295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6" name="Shape 4"/>
          <p:cNvSpPr/>
          <p:nvPr/>
        </p:nvSpPr>
        <p:spPr>
          <a:xfrm>
            <a:off x="381536" y="1611882"/>
            <a:ext cx="180051" cy="205772"/>
          </a:xfrm>
          <a:custGeom>
            <a:avLst/>
            <a:gdLst/>
            <a:ahLst/>
            <a:cxnLst/>
            <a:rect l="l" t="t" r="r" b="b"/>
            <a:pathLst>
              <a:path w="180051" h="205772">
                <a:moveTo>
                  <a:pt x="25722" y="12861"/>
                </a:moveTo>
                <a:cubicBezTo>
                  <a:pt x="11534" y="12861"/>
                  <a:pt x="0" y="24395"/>
                  <a:pt x="0" y="38582"/>
                </a:cubicBezTo>
                <a:lnTo>
                  <a:pt x="0" y="64304"/>
                </a:lnTo>
                <a:cubicBezTo>
                  <a:pt x="0" y="78491"/>
                  <a:pt x="11534" y="90025"/>
                  <a:pt x="25722" y="90025"/>
                </a:cubicBezTo>
                <a:lnTo>
                  <a:pt x="154329" y="90025"/>
                </a:lnTo>
                <a:cubicBezTo>
                  <a:pt x="168516" y="90025"/>
                  <a:pt x="180051" y="78491"/>
                  <a:pt x="180051" y="64304"/>
                </a:cubicBezTo>
                <a:lnTo>
                  <a:pt x="180051" y="38582"/>
                </a:lnTo>
                <a:cubicBezTo>
                  <a:pt x="180051" y="24395"/>
                  <a:pt x="168516" y="12861"/>
                  <a:pt x="154329" y="12861"/>
                </a:cubicBezTo>
                <a:lnTo>
                  <a:pt x="25722" y="12861"/>
                </a:lnTo>
                <a:close/>
                <a:moveTo>
                  <a:pt x="112532" y="41797"/>
                </a:moveTo>
                <a:cubicBezTo>
                  <a:pt x="117855" y="41797"/>
                  <a:pt x="122177" y="46120"/>
                  <a:pt x="122177" y="51443"/>
                </a:cubicBezTo>
                <a:cubicBezTo>
                  <a:pt x="122177" y="56767"/>
                  <a:pt x="117855" y="61089"/>
                  <a:pt x="112532" y="61089"/>
                </a:cubicBezTo>
                <a:cubicBezTo>
                  <a:pt x="107208" y="61089"/>
                  <a:pt x="102886" y="56767"/>
                  <a:pt x="102886" y="51443"/>
                </a:cubicBezTo>
                <a:cubicBezTo>
                  <a:pt x="102886" y="46120"/>
                  <a:pt x="107208" y="41797"/>
                  <a:pt x="112532" y="41797"/>
                </a:cubicBezTo>
                <a:close/>
                <a:moveTo>
                  <a:pt x="135038" y="51443"/>
                </a:moveTo>
                <a:cubicBezTo>
                  <a:pt x="135038" y="46120"/>
                  <a:pt x="139360" y="41797"/>
                  <a:pt x="144684" y="41797"/>
                </a:cubicBezTo>
                <a:cubicBezTo>
                  <a:pt x="150007" y="41797"/>
                  <a:pt x="154329" y="46120"/>
                  <a:pt x="154329" y="51443"/>
                </a:cubicBezTo>
                <a:cubicBezTo>
                  <a:pt x="154329" y="56767"/>
                  <a:pt x="150007" y="61089"/>
                  <a:pt x="144684" y="61089"/>
                </a:cubicBezTo>
                <a:cubicBezTo>
                  <a:pt x="139360" y="61089"/>
                  <a:pt x="135038" y="56767"/>
                  <a:pt x="135038" y="51443"/>
                </a:cubicBezTo>
                <a:close/>
                <a:moveTo>
                  <a:pt x="25722" y="115747"/>
                </a:moveTo>
                <a:cubicBezTo>
                  <a:pt x="11534" y="115747"/>
                  <a:pt x="0" y="127281"/>
                  <a:pt x="0" y="141468"/>
                </a:cubicBezTo>
                <a:lnTo>
                  <a:pt x="0" y="167190"/>
                </a:lnTo>
                <a:cubicBezTo>
                  <a:pt x="0" y="181377"/>
                  <a:pt x="11534" y="192911"/>
                  <a:pt x="25722" y="192911"/>
                </a:cubicBezTo>
                <a:lnTo>
                  <a:pt x="154329" y="192911"/>
                </a:lnTo>
                <a:cubicBezTo>
                  <a:pt x="168516" y="192911"/>
                  <a:pt x="180051" y="181377"/>
                  <a:pt x="180051" y="167190"/>
                </a:cubicBezTo>
                <a:lnTo>
                  <a:pt x="180051" y="141468"/>
                </a:lnTo>
                <a:cubicBezTo>
                  <a:pt x="180051" y="127281"/>
                  <a:pt x="168516" y="115747"/>
                  <a:pt x="154329" y="115747"/>
                </a:cubicBezTo>
                <a:lnTo>
                  <a:pt x="25722" y="115747"/>
                </a:lnTo>
                <a:close/>
                <a:moveTo>
                  <a:pt x="112532" y="144684"/>
                </a:moveTo>
                <a:cubicBezTo>
                  <a:pt x="117855" y="144684"/>
                  <a:pt x="122177" y="149006"/>
                  <a:pt x="122177" y="154329"/>
                </a:cubicBezTo>
                <a:cubicBezTo>
                  <a:pt x="122177" y="159653"/>
                  <a:pt x="117855" y="163975"/>
                  <a:pt x="112532" y="163975"/>
                </a:cubicBezTo>
                <a:cubicBezTo>
                  <a:pt x="107208" y="163975"/>
                  <a:pt x="102886" y="159653"/>
                  <a:pt x="102886" y="154329"/>
                </a:cubicBezTo>
                <a:cubicBezTo>
                  <a:pt x="102886" y="149006"/>
                  <a:pt x="107208" y="144684"/>
                  <a:pt x="112532" y="144684"/>
                </a:cubicBezTo>
                <a:close/>
                <a:moveTo>
                  <a:pt x="135038" y="154329"/>
                </a:moveTo>
                <a:cubicBezTo>
                  <a:pt x="135038" y="149006"/>
                  <a:pt x="139360" y="144684"/>
                  <a:pt x="144684" y="144684"/>
                </a:cubicBezTo>
                <a:cubicBezTo>
                  <a:pt x="150007" y="144684"/>
                  <a:pt x="154329" y="149006"/>
                  <a:pt x="154329" y="154329"/>
                </a:cubicBezTo>
                <a:cubicBezTo>
                  <a:pt x="154329" y="159653"/>
                  <a:pt x="150007" y="163975"/>
                  <a:pt x="144684" y="163975"/>
                </a:cubicBezTo>
                <a:cubicBezTo>
                  <a:pt x="139360" y="163975"/>
                  <a:pt x="135038" y="159653"/>
                  <a:pt x="135038" y="154329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7" name="Text 5"/>
          <p:cNvSpPr/>
          <p:nvPr/>
        </p:nvSpPr>
        <p:spPr>
          <a:xfrm>
            <a:off x="703055" y="1594734"/>
            <a:ext cx="737350" cy="240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0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核心节点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8" name="Shape 6"/>
          <p:cNvSpPr/>
          <p:nvPr/>
        </p:nvSpPr>
        <p:spPr>
          <a:xfrm>
            <a:off x="351527" y="1946262"/>
            <a:ext cx="3703899" cy="600169"/>
          </a:xfrm>
          <a:custGeom>
            <a:avLst/>
            <a:gdLst/>
            <a:ahLst/>
            <a:cxnLst/>
            <a:rect l="l" t="t" r="r" b="b"/>
            <a:pathLst>
              <a:path w="3703899" h="600169">
                <a:moveTo>
                  <a:pt x="0" y="0"/>
                </a:moveTo>
                <a:lnTo>
                  <a:pt x="3703899" y="0"/>
                </a:lnTo>
                <a:lnTo>
                  <a:pt x="3703899" y="600169"/>
                </a:lnTo>
                <a:lnTo>
                  <a:pt x="0" y="600169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3C8082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330093" y="2023426"/>
            <a:ext cx="3746768" cy="171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5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设备选型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21519" y="2229198"/>
            <a:ext cx="3763916" cy="240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15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迈普MP2900X-AC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51527" y="2632169"/>
            <a:ext cx="1809080" cy="565873"/>
          </a:xfrm>
          <a:custGeom>
            <a:avLst/>
            <a:gdLst/>
            <a:ahLst/>
            <a:cxnLst/>
            <a:rect l="l" t="t" r="r" b="b"/>
            <a:pathLst>
              <a:path w="1809080" h="565873">
                <a:moveTo>
                  <a:pt x="0" y="0"/>
                </a:moveTo>
                <a:lnTo>
                  <a:pt x="1809080" y="0"/>
                </a:lnTo>
                <a:lnTo>
                  <a:pt x="1809080" y="565873"/>
                </a:lnTo>
                <a:lnTo>
                  <a:pt x="0" y="565873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B08968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330093" y="2709333"/>
            <a:ext cx="1851949" cy="171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5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转发性能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25806" y="2915105"/>
            <a:ext cx="1860523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1Mpps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2246614" y="2632169"/>
            <a:ext cx="1809080" cy="565873"/>
          </a:xfrm>
          <a:custGeom>
            <a:avLst/>
            <a:gdLst/>
            <a:ahLst/>
            <a:cxnLst/>
            <a:rect l="l" t="t" r="r" b="b"/>
            <a:pathLst>
              <a:path w="1809080" h="565873">
                <a:moveTo>
                  <a:pt x="0" y="0"/>
                </a:moveTo>
                <a:lnTo>
                  <a:pt x="1809080" y="0"/>
                </a:lnTo>
                <a:lnTo>
                  <a:pt x="1809080" y="565873"/>
                </a:lnTo>
                <a:lnTo>
                  <a:pt x="0" y="565873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B08968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2225179" y="2709333"/>
            <a:ext cx="1851949" cy="171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5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交换容量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2220892" y="2915105"/>
            <a:ext cx="1860523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32Gbps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42954" y="3309502"/>
            <a:ext cx="3789637" cy="44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采用双节点并行部署，承担分支网络的三层转发、用户业务分类与策略标记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18" name="Shape 16"/>
          <p:cNvSpPr/>
          <p:nvPr/>
        </p:nvSpPr>
        <p:spPr>
          <a:xfrm>
            <a:off x="360101" y="3892523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9" name="Text 17"/>
          <p:cNvSpPr/>
          <p:nvPr/>
        </p:nvSpPr>
        <p:spPr>
          <a:xfrm>
            <a:off x="583021" y="3858228"/>
            <a:ext cx="1028861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双核心并行部署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0" name="Shape 18"/>
          <p:cNvSpPr/>
          <p:nvPr/>
        </p:nvSpPr>
        <p:spPr>
          <a:xfrm>
            <a:off x="360101" y="4166886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1" name="Text 19"/>
          <p:cNvSpPr/>
          <p:nvPr/>
        </p:nvSpPr>
        <p:spPr>
          <a:xfrm>
            <a:off x="583021" y="4132591"/>
            <a:ext cx="1114599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跨VLAN路由调度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2" name="Shape 20"/>
          <p:cNvSpPr/>
          <p:nvPr/>
        </p:nvSpPr>
        <p:spPr>
          <a:xfrm>
            <a:off x="360101" y="4441249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3" name="Text 21"/>
          <p:cNvSpPr/>
          <p:nvPr/>
        </p:nvSpPr>
        <p:spPr>
          <a:xfrm>
            <a:off x="583021" y="4406954"/>
            <a:ext cx="1166042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有线无线统一承载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4" name="Shape 22"/>
          <p:cNvSpPr/>
          <p:nvPr/>
        </p:nvSpPr>
        <p:spPr>
          <a:xfrm>
            <a:off x="4236102" y="1440405"/>
            <a:ext cx="3721046" cy="34295"/>
          </a:xfrm>
          <a:custGeom>
            <a:avLst/>
            <a:gdLst/>
            <a:ahLst/>
            <a:cxnLst/>
            <a:rect l="l" t="t" r="r" b="b"/>
            <a:pathLst>
              <a:path w="3721046" h="34295">
                <a:moveTo>
                  <a:pt x="0" y="0"/>
                </a:moveTo>
                <a:lnTo>
                  <a:pt x="3721046" y="0"/>
                </a:lnTo>
                <a:lnTo>
                  <a:pt x="3721046" y="34295"/>
                </a:lnTo>
                <a:lnTo>
                  <a:pt x="0" y="34295"/>
                </a:lnTo>
                <a:lnTo>
                  <a:pt x="0" y="0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25" name="Shape 23"/>
          <p:cNvSpPr/>
          <p:nvPr/>
        </p:nvSpPr>
        <p:spPr>
          <a:xfrm>
            <a:off x="4261824" y="1611882"/>
            <a:ext cx="205772" cy="205772"/>
          </a:xfrm>
          <a:custGeom>
            <a:avLst/>
            <a:gdLst/>
            <a:ahLst/>
            <a:cxnLst/>
            <a:rect l="l" t="t" r="r" b="b"/>
            <a:pathLst>
              <a:path w="205772" h="205772">
                <a:moveTo>
                  <a:pt x="0" y="32152"/>
                </a:moveTo>
                <a:cubicBezTo>
                  <a:pt x="0" y="21502"/>
                  <a:pt x="8641" y="12861"/>
                  <a:pt x="19291" y="12861"/>
                </a:cubicBezTo>
                <a:lnTo>
                  <a:pt x="57873" y="12861"/>
                </a:lnTo>
                <a:cubicBezTo>
                  <a:pt x="68524" y="12861"/>
                  <a:pt x="77165" y="21502"/>
                  <a:pt x="77165" y="32152"/>
                </a:cubicBezTo>
                <a:lnTo>
                  <a:pt x="77165" y="38582"/>
                </a:lnTo>
                <a:lnTo>
                  <a:pt x="128608" y="38582"/>
                </a:lnTo>
                <a:lnTo>
                  <a:pt x="128608" y="32152"/>
                </a:lnTo>
                <a:cubicBezTo>
                  <a:pt x="128608" y="21502"/>
                  <a:pt x="137248" y="12861"/>
                  <a:pt x="147899" y="12861"/>
                </a:cubicBezTo>
                <a:lnTo>
                  <a:pt x="186481" y="12861"/>
                </a:lnTo>
                <a:cubicBezTo>
                  <a:pt x="197131" y="12861"/>
                  <a:pt x="205772" y="21502"/>
                  <a:pt x="205772" y="32152"/>
                </a:cubicBezTo>
                <a:lnTo>
                  <a:pt x="205772" y="70734"/>
                </a:lnTo>
                <a:cubicBezTo>
                  <a:pt x="205772" y="81384"/>
                  <a:pt x="197131" y="90025"/>
                  <a:pt x="186481" y="90025"/>
                </a:cubicBezTo>
                <a:lnTo>
                  <a:pt x="147899" y="90025"/>
                </a:lnTo>
                <a:cubicBezTo>
                  <a:pt x="137248" y="90025"/>
                  <a:pt x="128608" y="81384"/>
                  <a:pt x="128608" y="70734"/>
                </a:cubicBezTo>
                <a:lnTo>
                  <a:pt x="128608" y="64304"/>
                </a:lnTo>
                <a:lnTo>
                  <a:pt x="77165" y="64304"/>
                </a:lnTo>
                <a:lnTo>
                  <a:pt x="77165" y="70734"/>
                </a:lnTo>
                <a:cubicBezTo>
                  <a:pt x="77165" y="73668"/>
                  <a:pt x="76481" y="76481"/>
                  <a:pt x="75316" y="78973"/>
                </a:cubicBezTo>
                <a:lnTo>
                  <a:pt x="102886" y="115747"/>
                </a:lnTo>
                <a:lnTo>
                  <a:pt x="135038" y="115747"/>
                </a:lnTo>
                <a:cubicBezTo>
                  <a:pt x="145688" y="115747"/>
                  <a:pt x="154329" y="124388"/>
                  <a:pt x="154329" y="135038"/>
                </a:cubicBezTo>
                <a:lnTo>
                  <a:pt x="154329" y="173620"/>
                </a:lnTo>
                <a:cubicBezTo>
                  <a:pt x="154329" y="184271"/>
                  <a:pt x="145688" y="192911"/>
                  <a:pt x="135038" y="192911"/>
                </a:cubicBezTo>
                <a:lnTo>
                  <a:pt x="96456" y="192911"/>
                </a:lnTo>
                <a:cubicBezTo>
                  <a:pt x="85805" y="192911"/>
                  <a:pt x="77165" y="184271"/>
                  <a:pt x="77165" y="173620"/>
                </a:cubicBezTo>
                <a:lnTo>
                  <a:pt x="77165" y="135038"/>
                </a:lnTo>
                <a:cubicBezTo>
                  <a:pt x="77165" y="132104"/>
                  <a:pt x="77848" y="129291"/>
                  <a:pt x="79013" y="126799"/>
                </a:cubicBezTo>
                <a:lnTo>
                  <a:pt x="51443" y="90025"/>
                </a:lnTo>
                <a:lnTo>
                  <a:pt x="19291" y="90025"/>
                </a:lnTo>
                <a:cubicBezTo>
                  <a:pt x="8641" y="90025"/>
                  <a:pt x="0" y="81384"/>
                  <a:pt x="0" y="70734"/>
                </a:cubicBezTo>
                <a:lnTo>
                  <a:pt x="0" y="32152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26" name="Text 24"/>
          <p:cNvSpPr/>
          <p:nvPr/>
        </p:nvSpPr>
        <p:spPr>
          <a:xfrm>
            <a:off x="4596203" y="1594734"/>
            <a:ext cx="771646" cy="240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0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汇聚节点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27" name="Shape 25"/>
          <p:cNvSpPr/>
          <p:nvPr/>
        </p:nvSpPr>
        <p:spPr>
          <a:xfrm>
            <a:off x="4244676" y="1946262"/>
            <a:ext cx="3703899" cy="600169"/>
          </a:xfrm>
          <a:custGeom>
            <a:avLst/>
            <a:gdLst/>
            <a:ahLst/>
            <a:cxnLst/>
            <a:rect l="l" t="t" r="r" b="b"/>
            <a:pathLst>
              <a:path w="3703899" h="600169">
                <a:moveTo>
                  <a:pt x="0" y="0"/>
                </a:moveTo>
                <a:lnTo>
                  <a:pt x="3703899" y="0"/>
                </a:lnTo>
                <a:lnTo>
                  <a:pt x="3703899" y="600169"/>
                </a:lnTo>
                <a:lnTo>
                  <a:pt x="0" y="600169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B08968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4223241" y="2023426"/>
            <a:ext cx="3746768" cy="171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5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设备选型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214668" y="2229198"/>
            <a:ext cx="3763916" cy="240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15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浪潮S6820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244676" y="2632169"/>
            <a:ext cx="1809080" cy="565873"/>
          </a:xfrm>
          <a:custGeom>
            <a:avLst/>
            <a:gdLst/>
            <a:ahLst/>
            <a:cxnLst/>
            <a:rect l="l" t="t" r="r" b="b"/>
            <a:pathLst>
              <a:path w="1809080" h="565873">
                <a:moveTo>
                  <a:pt x="0" y="0"/>
                </a:moveTo>
                <a:lnTo>
                  <a:pt x="1809080" y="0"/>
                </a:lnTo>
                <a:lnTo>
                  <a:pt x="1809080" y="565873"/>
                </a:lnTo>
                <a:lnTo>
                  <a:pt x="0" y="565873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3C8082"/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4223241" y="2709333"/>
            <a:ext cx="1851949" cy="171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5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交换容量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218954" y="2915105"/>
            <a:ext cx="1860523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250Gbps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39762" y="2632169"/>
            <a:ext cx="1809080" cy="565873"/>
          </a:xfrm>
          <a:custGeom>
            <a:avLst/>
            <a:gdLst/>
            <a:ahLst/>
            <a:cxnLst/>
            <a:rect l="l" t="t" r="r" b="b"/>
            <a:pathLst>
              <a:path w="1809080" h="565873">
                <a:moveTo>
                  <a:pt x="0" y="0"/>
                </a:moveTo>
                <a:lnTo>
                  <a:pt x="1809080" y="0"/>
                </a:lnTo>
                <a:lnTo>
                  <a:pt x="1809080" y="565873"/>
                </a:lnTo>
                <a:lnTo>
                  <a:pt x="0" y="565873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3C8082"/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6118328" y="2709333"/>
            <a:ext cx="1851949" cy="171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5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转发性能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114041" y="2915105"/>
            <a:ext cx="1860523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0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100Mpps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236102" y="3309502"/>
            <a:ext cx="3789637" cy="44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采用双机并行部署，承担二层网络集中汇聚，支持端口聚合与环路保护机制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37" name="Shape 35"/>
          <p:cNvSpPr/>
          <p:nvPr/>
        </p:nvSpPr>
        <p:spPr>
          <a:xfrm>
            <a:off x="4253250" y="3892523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38" name="Text 36"/>
          <p:cNvSpPr/>
          <p:nvPr/>
        </p:nvSpPr>
        <p:spPr>
          <a:xfrm>
            <a:off x="4476170" y="3858228"/>
            <a:ext cx="891679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双机并行部署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39" name="Shape 37"/>
          <p:cNvSpPr/>
          <p:nvPr/>
        </p:nvSpPr>
        <p:spPr>
          <a:xfrm>
            <a:off x="4253250" y="4166886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40" name="Text 38"/>
          <p:cNvSpPr/>
          <p:nvPr/>
        </p:nvSpPr>
        <p:spPr>
          <a:xfrm>
            <a:off x="4476170" y="4132591"/>
            <a:ext cx="1303224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链路聚合与负载分担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41" name="Shape 39"/>
          <p:cNvSpPr/>
          <p:nvPr/>
        </p:nvSpPr>
        <p:spPr>
          <a:xfrm>
            <a:off x="4253250" y="4441249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42" name="Text 40"/>
          <p:cNvSpPr/>
          <p:nvPr/>
        </p:nvSpPr>
        <p:spPr>
          <a:xfrm>
            <a:off x="4476170" y="4406954"/>
            <a:ext cx="977418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VLAN统一承载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43" name="Shape 41"/>
          <p:cNvSpPr/>
          <p:nvPr/>
        </p:nvSpPr>
        <p:spPr>
          <a:xfrm>
            <a:off x="8129251" y="1440405"/>
            <a:ext cx="3721046" cy="34295"/>
          </a:xfrm>
          <a:custGeom>
            <a:avLst/>
            <a:gdLst/>
            <a:ahLst/>
            <a:cxnLst/>
            <a:rect l="l" t="t" r="r" b="b"/>
            <a:pathLst>
              <a:path w="3721046" h="34295">
                <a:moveTo>
                  <a:pt x="0" y="0"/>
                </a:moveTo>
                <a:lnTo>
                  <a:pt x="3721046" y="0"/>
                </a:lnTo>
                <a:lnTo>
                  <a:pt x="3721046" y="34295"/>
                </a:lnTo>
                <a:lnTo>
                  <a:pt x="0" y="34295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4" name="Shape 42"/>
          <p:cNvSpPr/>
          <p:nvPr/>
        </p:nvSpPr>
        <p:spPr>
          <a:xfrm>
            <a:off x="8154972" y="1611882"/>
            <a:ext cx="205772" cy="205772"/>
          </a:xfrm>
          <a:custGeom>
            <a:avLst/>
            <a:gdLst/>
            <a:ahLst/>
            <a:cxnLst/>
            <a:rect l="l" t="t" r="r" b="b"/>
            <a:pathLst>
              <a:path w="205772" h="205772">
                <a:moveTo>
                  <a:pt x="141428" y="112532"/>
                </a:moveTo>
                <a:lnTo>
                  <a:pt x="64706" y="112532"/>
                </a:lnTo>
                <a:cubicBezTo>
                  <a:pt x="65871" y="138454"/>
                  <a:pt x="71618" y="162327"/>
                  <a:pt x="79777" y="179809"/>
                </a:cubicBezTo>
                <a:cubicBezTo>
                  <a:pt x="84359" y="189656"/>
                  <a:pt x="89302" y="196609"/>
                  <a:pt x="93884" y="200869"/>
                </a:cubicBezTo>
                <a:cubicBezTo>
                  <a:pt x="98385" y="205089"/>
                  <a:pt x="101479" y="205772"/>
                  <a:pt x="103087" y="205772"/>
                </a:cubicBezTo>
                <a:cubicBezTo>
                  <a:pt x="104695" y="205772"/>
                  <a:pt x="107789" y="205089"/>
                  <a:pt x="112291" y="200869"/>
                </a:cubicBezTo>
                <a:cubicBezTo>
                  <a:pt x="116872" y="196609"/>
                  <a:pt x="121816" y="189616"/>
                  <a:pt x="126397" y="179809"/>
                </a:cubicBezTo>
                <a:cubicBezTo>
                  <a:pt x="134556" y="162327"/>
                  <a:pt x="140303" y="138454"/>
                  <a:pt x="141468" y="112532"/>
                </a:cubicBezTo>
                <a:close/>
                <a:moveTo>
                  <a:pt x="64666" y="93241"/>
                </a:moveTo>
                <a:lnTo>
                  <a:pt x="141388" y="93241"/>
                </a:lnTo>
                <a:cubicBezTo>
                  <a:pt x="140263" y="67318"/>
                  <a:pt x="134516" y="43445"/>
                  <a:pt x="126357" y="25963"/>
                </a:cubicBezTo>
                <a:cubicBezTo>
                  <a:pt x="121775" y="16156"/>
                  <a:pt x="116832" y="9163"/>
                  <a:pt x="112250" y="4903"/>
                </a:cubicBezTo>
                <a:cubicBezTo>
                  <a:pt x="107749" y="683"/>
                  <a:pt x="104654" y="0"/>
                  <a:pt x="103047" y="0"/>
                </a:cubicBezTo>
                <a:cubicBezTo>
                  <a:pt x="101439" y="0"/>
                  <a:pt x="98345" y="683"/>
                  <a:pt x="93843" y="4903"/>
                </a:cubicBezTo>
                <a:cubicBezTo>
                  <a:pt x="89262" y="9163"/>
                  <a:pt x="84318" y="16156"/>
                  <a:pt x="79737" y="25963"/>
                </a:cubicBezTo>
                <a:cubicBezTo>
                  <a:pt x="71578" y="43445"/>
                  <a:pt x="65831" y="67318"/>
                  <a:pt x="64666" y="93241"/>
                </a:cubicBezTo>
                <a:close/>
                <a:moveTo>
                  <a:pt x="45374" y="93241"/>
                </a:moveTo>
                <a:cubicBezTo>
                  <a:pt x="46781" y="58838"/>
                  <a:pt x="55663" y="26887"/>
                  <a:pt x="68644" y="5908"/>
                </a:cubicBezTo>
                <a:cubicBezTo>
                  <a:pt x="31629" y="19010"/>
                  <a:pt x="4381" y="52729"/>
                  <a:pt x="603" y="93241"/>
                </a:cubicBezTo>
                <a:lnTo>
                  <a:pt x="45374" y="93241"/>
                </a:lnTo>
                <a:close/>
                <a:moveTo>
                  <a:pt x="603" y="112532"/>
                </a:moveTo>
                <a:cubicBezTo>
                  <a:pt x="4381" y="153043"/>
                  <a:pt x="31629" y="186762"/>
                  <a:pt x="68644" y="199864"/>
                </a:cubicBezTo>
                <a:cubicBezTo>
                  <a:pt x="55663" y="178885"/>
                  <a:pt x="46781" y="146934"/>
                  <a:pt x="45374" y="112532"/>
                </a:cubicBezTo>
                <a:lnTo>
                  <a:pt x="603" y="112532"/>
                </a:lnTo>
                <a:close/>
                <a:moveTo>
                  <a:pt x="160719" y="112532"/>
                </a:moveTo>
                <a:cubicBezTo>
                  <a:pt x="159313" y="146934"/>
                  <a:pt x="150431" y="178885"/>
                  <a:pt x="137449" y="199864"/>
                </a:cubicBezTo>
                <a:cubicBezTo>
                  <a:pt x="174464" y="186722"/>
                  <a:pt x="201713" y="153043"/>
                  <a:pt x="205491" y="112532"/>
                </a:cubicBezTo>
                <a:lnTo>
                  <a:pt x="160719" y="112532"/>
                </a:lnTo>
                <a:close/>
                <a:moveTo>
                  <a:pt x="205491" y="93241"/>
                </a:moveTo>
                <a:cubicBezTo>
                  <a:pt x="201713" y="52729"/>
                  <a:pt x="174464" y="19010"/>
                  <a:pt x="137449" y="5908"/>
                </a:cubicBezTo>
                <a:cubicBezTo>
                  <a:pt x="150431" y="26887"/>
                  <a:pt x="159313" y="58838"/>
                  <a:pt x="160719" y="93241"/>
                </a:cubicBezTo>
                <a:lnTo>
                  <a:pt x="205491" y="93241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5" name="Text 43"/>
          <p:cNvSpPr/>
          <p:nvPr/>
        </p:nvSpPr>
        <p:spPr>
          <a:xfrm>
            <a:off x="8489351" y="1594734"/>
            <a:ext cx="848079" cy="240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0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出口节点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46" name="Shape 44"/>
          <p:cNvSpPr/>
          <p:nvPr/>
        </p:nvSpPr>
        <p:spPr>
          <a:xfrm>
            <a:off x="8137825" y="1946262"/>
            <a:ext cx="3703899" cy="600169"/>
          </a:xfrm>
          <a:custGeom>
            <a:avLst/>
            <a:gdLst/>
            <a:ahLst/>
            <a:cxnLst/>
            <a:rect l="l" t="t" r="r" b="b"/>
            <a:pathLst>
              <a:path w="3703899" h="600169">
                <a:moveTo>
                  <a:pt x="0" y="0"/>
                </a:moveTo>
                <a:lnTo>
                  <a:pt x="3703899" y="0"/>
                </a:lnTo>
                <a:lnTo>
                  <a:pt x="3703899" y="600169"/>
                </a:lnTo>
                <a:lnTo>
                  <a:pt x="0" y="600169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3C8082"/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8116390" y="2023426"/>
            <a:ext cx="3746768" cy="171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5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设备选型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107816" y="2229198"/>
            <a:ext cx="3763916" cy="240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15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迈普</a:t>
            </a:r>
            <a:r>
              <a:rPr lang="en-US" altLang="zh-CN" sz="1215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MP2900X-AC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137825" y="2632169"/>
            <a:ext cx="1809080" cy="565873"/>
          </a:xfrm>
          <a:custGeom>
            <a:avLst/>
            <a:gdLst/>
            <a:ahLst/>
            <a:cxnLst/>
            <a:rect l="l" t="t" r="r" b="b"/>
            <a:pathLst>
              <a:path w="1809080" h="565873">
                <a:moveTo>
                  <a:pt x="0" y="0"/>
                </a:moveTo>
                <a:lnTo>
                  <a:pt x="1809080" y="0"/>
                </a:lnTo>
                <a:lnTo>
                  <a:pt x="1809080" y="565873"/>
                </a:lnTo>
                <a:lnTo>
                  <a:pt x="0" y="565873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B08968"/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8116390" y="2709333"/>
            <a:ext cx="1851949" cy="171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5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转发性能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112103" y="2915105"/>
            <a:ext cx="1860523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1Mpps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10032911" y="2632169"/>
            <a:ext cx="1809080" cy="565873"/>
          </a:xfrm>
          <a:custGeom>
            <a:avLst/>
            <a:gdLst/>
            <a:ahLst/>
            <a:cxnLst/>
            <a:rect l="l" t="t" r="r" b="b"/>
            <a:pathLst>
              <a:path w="1809080" h="565873">
                <a:moveTo>
                  <a:pt x="0" y="0"/>
                </a:moveTo>
                <a:lnTo>
                  <a:pt x="1809080" y="0"/>
                </a:lnTo>
                <a:lnTo>
                  <a:pt x="1809080" y="565873"/>
                </a:lnTo>
                <a:lnTo>
                  <a:pt x="0" y="565873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B08968"/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10011476" y="2709333"/>
            <a:ext cx="1851949" cy="171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5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交换容量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0007190" y="2915105"/>
            <a:ext cx="1860523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32Gbps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129251" y="3309502"/>
            <a:ext cx="3789637" cy="445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采用双链路冗余上联，具备智能选路与负载均衡能力，集成下一代防火墙功能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6" name="Shape 54"/>
          <p:cNvSpPr/>
          <p:nvPr/>
        </p:nvSpPr>
        <p:spPr>
          <a:xfrm>
            <a:off x="8146398" y="3892523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7" name="Text 55"/>
          <p:cNvSpPr/>
          <p:nvPr/>
        </p:nvSpPr>
        <p:spPr>
          <a:xfrm>
            <a:off x="8369318" y="3858228"/>
            <a:ext cx="1028861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双链路冗余上联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8" name="Shape 56"/>
          <p:cNvSpPr/>
          <p:nvPr/>
        </p:nvSpPr>
        <p:spPr>
          <a:xfrm>
            <a:off x="8146398" y="4166886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9" name="Text 57"/>
          <p:cNvSpPr/>
          <p:nvPr/>
        </p:nvSpPr>
        <p:spPr>
          <a:xfrm>
            <a:off x="8369318" y="4132591"/>
            <a:ext cx="891679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智能策略路由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0" name="Shape 58"/>
          <p:cNvSpPr/>
          <p:nvPr/>
        </p:nvSpPr>
        <p:spPr>
          <a:xfrm>
            <a:off x="8146398" y="4441249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61" name="Text 59"/>
          <p:cNvSpPr/>
          <p:nvPr/>
        </p:nvSpPr>
        <p:spPr>
          <a:xfrm>
            <a:off x="8369318" y="4406954"/>
            <a:ext cx="1114599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L2-L7层安全防护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2" name="Shape 60"/>
          <p:cNvSpPr/>
          <p:nvPr/>
        </p:nvSpPr>
        <p:spPr>
          <a:xfrm>
            <a:off x="342954" y="4767055"/>
            <a:ext cx="5667308" cy="34295"/>
          </a:xfrm>
          <a:custGeom>
            <a:avLst/>
            <a:gdLst/>
            <a:ahLst/>
            <a:cxnLst/>
            <a:rect l="l" t="t" r="r" b="b"/>
            <a:pathLst>
              <a:path w="5667308" h="34295">
                <a:moveTo>
                  <a:pt x="0" y="0"/>
                </a:moveTo>
                <a:lnTo>
                  <a:pt x="5667308" y="0"/>
                </a:lnTo>
                <a:lnTo>
                  <a:pt x="5667308" y="34295"/>
                </a:lnTo>
                <a:lnTo>
                  <a:pt x="0" y="34295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63" name="Shape 61"/>
          <p:cNvSpPr/>
          <p:nvPr/>
        </p:nvSpPr>
        <p:spPr>
          <a:xfrm>
            <a:off x="368675" y="4972827"/>
            <a:ext cx="205772" cy="205772"/>
          </a:xfrm>
          <a:custGeom>
            <a:avLst/>
            <a:gdLst/>
            <a:ahLst/>
            <a:cxnLst/>
            <a:rect l="l" t="t" r="r" b="b"/>
            <a:pathLst>
              <a:path w="205772" h="205772">
                <a:moveTo>
                  <a:pt x="77165" y="25722"/>
                </a:moveTo>
                <a:cubicBezTo>
                  <a:pt x="77165" y="18608"/>
                  <a:pt x="82912" y="12861"/>
                  <a:pt x="90025" y="12861"/>
                </a:cubicBezTo>
                <a:lnTo>
                  <a:pt x="115747" y="12861"/>
                </a:lnTo>
                <a:cubicBezTo>
                  <a:pt x="122860" y="12861"/>
                  <a:pt x="128608" y="18608"/>
                  <a:pt x="128608" y="25722"/>
                </a:cubicBezTo>
                <a:lnTo>
                  <a:pt x="128608" y="51443"/>
                </a:lnTo>
                <a:cubicBezTo>
                  <a:pt x="128608" y="58557"/>
                  <a:pt x="122860" y="64304"/>
                  <a:pt x="115747" y="64304"/>
                </a:cubicBezTo>
                <a:lnTo>
                  <a:pt x="112532" y="64304"/>
                </a:lnTo>
                <a:lnTo>
                  <a:pt x="112532" y="90025"/>
                </a:lnTo>
                <a:lnTo>
                  <a:pt x="160759" y="90025"/>
                </a:lnTo>
                <a:cubicBezTo>
                  <a:pt x="176755" y="90025"/>
                  <a:pt x="189696" y="102966"/>
                  <a:pt x="189696" y="118962"/>
                </a:cubicBezTo>
                <a:lnTo>
                  <a:pt x="189696" y="141468"/>
                </a:lnTo>
                <a:lnTo>
                  <a:pt x="192911" y="141468"/>
                </a:lnTo>
                <a:cubicBezTo>
                  <a:pt x="200025" y="141468"/>
                  <a:pt x="205772" y="147216"/>
                  <a:pt x="205772" y="154329"/>
                </a:cubicBezTo>
                <a:lnTo>
                  <a:pt x="205772" y="180051"/>
                </a:lnTo>
                <a:cubicBezTo>
                  <a:pt x="205772" y="187164"/>
                  <a:pt x="200025" y="192911"/>
                  <a:pt x="192911" y="192911"/>
                </a:cubicBezTo>
                <a:lnTo>
                  <a:pt x="167190" y="192911"/>
                </a:lnTo>
                <a:cubicBezTo>
                  <a:pt x="160076" y="192911"/>
                  <a:pt x="154329" y="187164"/>
                  <a:pt x="154329" y="180051"/>
                </a:cubicBezTo>
                <a:lnTo>
                  <a:pt x="154329" y="154329"/>
                </a:lnTo>
                <a:cubicBezTo>
                  <a:pt x="154329" y="147216"/>
                  <a:pt x="160076" y="141468"/>
                  <a:pt x="167190" y="141468"/>
                </a:cubicBezTo>
                <a:lnTo>
                  <a:pt x="170405" y="141468"/>
                </a:lnTo>
                <a:lnTo>
                  <a:pt x="170405" y="118962"/>
                </a:lnTo>
                <a:cubicBezTo>
                  <a:pt x="170405" y="113617"/>
                  <a:pt x="166105" y="109316"/>
                  <a:pt x="160759" y="109316"/>
                </a:cubicBezTo>
                <a:lnTo>
                  <a:pt x="112532" y="109316"/>
                </a:lnTo>
                <a:lnTo>
                  <a:pt x="112532" y="141468"/>
                </a:lnTo>
                <a:lnTo>
                  <a:pt x="115747" y="141468"/>
                </a:lnTo>
                <a:cubicBezTo>
                  <a:pt x="122860" y="141468"/>
                  <a:pt x="128608" y="147216"/>
                  <a:pt x="128608" y="154329"/>
                </a:cubicBezTo>
                <a:lnTo>
                  <a:pt x="128608" y="180051"/>
                </a:lnTo>
                <a:cubicBezTo>
                  <a:pt x="128608" y="187164"/>
                  <a:pt x="122860" y="192911"/>
                  <a:pt x="115747" y="192911"/>
                </a:cubicBezTo>
                <a:lnTo>
                  <a:pt x="90025" y="192911"/>
                </a:lnTo>
                <a:cubicBezTo>
                  <a:pt x="82912" y="192911"/>
                  <a:pt x="77165" y="187164"/>
                  <a:pt x="77165" y="180051"/>
                </a:cubicBezTo>
                <a:lnTo>
                  <a:pt x="77165" y="154329"/>
                </a:lnTo>
                <a:cubicBezTo>
                  <a:pt x="77165" y="147216"/>
                  <a:pt x="82912" y="141468"/>
                  <a:pt x="90025" y="141468"/>
                </a:cubicBezTo>
                <a:lnTo>
                  <a:pt x="93241" y="141468"/>
                </a:lnTo>
                <a:lnTo>
                  <a:pt x="93241" y="109316"/>
                </a:lnTo>
                <a:lnTo>
                  <a:pt x="45013" y="109316"/>
                </a:lnTo>
                <a:cubicBezTo>
                  <a:pt x="39667" y="109316"/>
                  <a:pt x="35367" y="113617"/>
                  <a:pt x="35367" y="118962"/>
                </a:cubicBezTo>
                <a:lnTo>
                  <a:pt x="35367" y="141468"/>
                </a:lnTo>
                <a:lnTo>
                  <a:pt x="38582" y="141468"/>
                </a:lnTo>
                <a:cubicBezTo>
                  <a:pt x="45696" y="141468"/>
                  <a:pt x="51443" y="147216"/>
                  <a:pt x="51443" y="154329"/>
                </a:cubicBezTo>
                <a:lnTo>
                  <a:pt x="51443" y="180051"/>
                </a:lnTo>
                <a:cubicBezTo>
                  <a:pt x="51443" y="187164"/>
                  <a:pt x="45696" y="192911"/>
                  <a:pt x="38582" y="192911"/>
                </a:cubicBezTo>
                <a:lnTo>
                  <a:pt x="12861" y="192911"/>
                </a:lnTo>
                <a:cubicBezTo>
                  <a:pt x="5747" y="192911"/>
                  <a:pt x="0" y="187164"/>
                  <a:pt x="0" y="180051"/>
                </a:cubicBezTo>
                <a:lnTo>
                  <a:pt x="0" y="154329"/>
                </a:lnTo>
                <a:cubicBezTo>
                  <a:pt x="0" y="147216"/>
                  <a:pt x="5747" y="141468"/>
                  <a:pt x="12861" y="141468"/>
                </a:cubicBezTo>
                <a:lnTo>
                  <a:pt x="16076" y="141468"/>
                </a:lnTo>
                <a:lnTo>
                  <a:pt x="16076" y="118962"/>
                </a:lnTo>
                <a:cubicBezTo>
                  <a:pt x="16076" y="102966"/>
                  <a:pt x="29017" y="90025"/>
                  <a:pt x="45013" y="90025"/>
                </a:cubicBezTo>
                <a:lnTo>
                  <a:pt x="93241" y="90025"/>
                </a:lnTo>
                <a:lnTo>
                  <a:pt x="93241" y="64304"/>
                </a:lnTo>
                <a:lnTo>
                  <a:pt x="90025" y="64304"/>
                </a:lnTo>
                <a:cubicBezTo>
                  <a:pt x="82912" y="64304"/>
                  <a:pt x="77165" y="58557"/>
                  <a:pt x="77165" y="51443"/>
                </a:cubicBezTo>
                <a:lnTo>
                  <a:pt x="77165" y="25722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64" name="Text 62"/>
          <p:cNvSpPr/>
          <p:nvPr/>
        </p:nvSpPr>
        <p:spPr>
          <a:xfrm>
            <a:off x="703055" y="4955679"/>
            <a:ext cx="1659145" cy="240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0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核心与出口协同机制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65" name="Text 63"/>
          <p:cNvSpPr/>
          <p:nvPr/>
        </p:nvSpPr>
        <p:spPr>
          <a:xfrm>
            <a:off x="325806" y="5075514"/>
            <a:ext cx="5735899" cy="8402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核心节点重点负责分支内部网络的三层转发、用户业务分类与策略标记；出口节点重点负责广域互联、安全接入、VPN终止及链路策略控制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6" name="Shape 64"/>
          <p:cNvSpPr/>
          <p:nvPr/>
        </p:nvSpPr>
        <p:spPr>
          <a:xfrm>
            <a:off x="325805" y="5813062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67" name="Text 65"/>
          <p:cNvSpPr/>
          <p:nvPr/>
        </p:nvSpPr>
        <p:spPr>
          <a:xfrm>
            <a:off x="548725" y="5778767"/>
            <a:ext cx="2400675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分层协同设计避免功能叠加和策略冲突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8" name="Shape 66"/>
          <p:cNvSpPr/>
          <p:nvPr/>
        </p:nvSpPr>
        <p:spPr>
          <a:xfrm>
            <a:off x="325805" y="6087425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69" name="Text 67"/>
          <p:cNvSpPr/>
          <p:nvPr/>
        </p:nvSpPr>
        <p:spPr>
          <a:xfrm>
            <a:off x="548725" y="6053130"/>
            <a:ext cx="2400675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核心负责内部转发，出口负责广域互联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70" name="Shape 68"/>
          <p:cNvSpPr/>
          <p:nvPr/>
        </p:nvSpPr>
        <p:spPr>
          <a:xfrm>
            <a:off x="325805" y="6361788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71" name="Text 69"/>
          <p:cNvSpPr/>
          <p:nvPr/>
        </p:nvSpPr>
        <p:spPr>
          <a:xfrm>
            <a:off x="548725" y="6327492"/>
            <a:ext cx="2263494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确保业务流量稳定有序进入骨干网络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72" name="Shape 70"/>
          <p:cNvSpPr/>
          <p:nvPr/>
        </p:nvSpPr>
        <p:spPr>
          <a:xfrm>
            <a:off x="6182632" y="4767055"/>
            <a:ext cx="5667308" cy="34295"/>
          </a:xfrm>
          <a:custGeom>
            <a:avLst/>
            <a:gdLst/>
            <a:ahLst/>
            <a:cxnLst/>
            <a:rect l="l" t="t" r="r" b="b"/>
            <a:pathLst>
              <a:path w="5667308" h="34295">
                <a:moveTo>
                  <a:pt x="0" y="0"/>
                </a:moveTo>
                <a:lnTo>
                  <a:pt x="5667308" y="0"/>
                </a:lnTo>
                <a:lnTo>
                  <a:pt x="5667308" y="34295"/>
                </a:lnTo>
                <a:lnTo>
                  <a:pt x="0" y="34295"/>
                </a:lnTo>
                <a:lnTo>
                  <a:pt x="0" y="0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73" name="Shape 71"/>
          <p:cNvSpPr/>
          <p:nvPr/>
        </p:nvSpPr>
        <p:spPr>
          <a:xfrm>
            <a:off x="6195492" y="4972827"/>
            <a:ext cx="231494" cy="205772"/>
          </a:xfrm>
          <a:custGeom>
            <a:avLst/>
            <a:gdLst/>
            <a:ahLst/>
            <a:cxnLst/>
            <a:rect l="l" t="t" r="r" b="b"/>
            <a:pathLst>
              <a:path w="231494" h="205772">
                <a:moveTo>
                  <a:pt x="115747" y="38582"/>
                </a:moveTo>
                <a:cubicBezTo>
                  <a:pt x="79214" y="38582"/>
                  <a:pt x="46138" y="53051"/>
                  <a:pt x="21823" y="76602"/>
                </a:cubicBezTo>
                <a:cubicBezTo>
                  <a:pt x="16719" y="81545"/>
                  <a:pt x="8560" y="81425"/>
                  <a:pt x="3657" y="76321"/>
                </a:cubicBezTo>
                <a:cubicBezTo>
                  <a:pt x="-1246" y="71216"/>
                  <a:pt x="-1166" y="63058"/>
                  <a:pt x="3939" y="58155"/>
                </a:cubicBezTo>
                <a:cubicBezTo>
                  <a:pt x="32835" y="30102"/>
                  <a:pt x="72302" y="12861"/>
                  <a:pt x="115747" y="12861"/>
                </a:cubicBezTo>
                <a:cubicBezTo>
                  <a:pt x="159192" y="12861"/>
                  <a:pt x="198659" y="30102"/>
                  <a:pt x="227595" y="58155"/>
                </a:cubicBezTo>
                <a:cubicBezTo>
                  <a:pt x="232699" y="63098"/>
                  <a:pt x="232820" y="71257"/>
                  <a:pt x="227877" y="76321"/>
                </a:cubicBezTo>
                <a:cubicBezTo>
                  <a:pt x="222933" y="81384"/>
                  <a:pt x="214775" y="81545"/>
                  <a:pt x="209711" y="76602"/>
                </a:cubicBezTo>
                <a:cubicBezTo>
                  <a:pt x="185356" y="53051"/>
                  <a:pt x="152279" y="38582"/>
                  <a:pt x="115747" y="38582"/>
                </a:cubicBezTo>
                <a:close/>
                <a:moveTo>
                  <a:pt x="96456" y="173620"/>
                </a:moveTo>
                <a:cubicBezTo>
                  <a:pt x="96456" y="162973"/>
                  <a:pt x="105100" y="154329"/>
                  <a:pt x="115747" y="154329"/>
                </a:cubicBezTo>
                <a:cubicBezTo>
                  <a:pt x="126394" y="154329"/>
                  <a:pt x="135038" y="162973"/>
                  <a:pt x="135038" y="173620"/>
                </a:cubicBezTo>
                <a:cubicBezTo>
                  <a:pt x="135038" y="184267"/>
                  <a:pt x="126394" y="192911"/>
                  <a:pt x="115747" y="192911"/>
                </a:cubicBezTo>
                <a:cubicBezTo>
                  <a:pt x="105100" y="192911"/>
                  <a:pt x="96456" y="184267"/>
                  <a:pt x="96456" y="173620"/>
                </a:cubicBezTo>
                <a:close/>
                <a:moveTo>
                  <a:pt x="67519" y="131099"/>
                </a:moveTo>
                <a:cubicBezTo>
                  <a:pt x="62817" y="136445"/>
                  <a:pt x="54698" y="136927"/>
                  <a:pt x="49353" y="132225"/>
                </a:cubicBezTo>
                <a:cubicBezTo>
                  <a:pt x="44008" y="127522"/>
                  <a:pt x="43526" y="119404"/>
                  <a:pt x="48228" y="114059"/>
                </a:cubicBezTo>
                <a:cubicBezTo>
                  <a:pt x="64706" y="95411"/>
                  <a:pt x="88860" y="83595"/>
                  <a:pt x="115747" y="83595"/>
                </a:cubicBezTo>
                <a:cubicBezTo>
                  <a:pt x="142634" y="83595"/>
                  <a:pt x="166788" y="95411"/>
                  <a:pt x="183266" y="114059"/>
                </a:cubicBezTo>
                <a:cubicBezTo>
                  <a:pt x="187968" y="119404"/>
                  <a:pt x="187446" y="127522"/>
                  <a:pt x="182141" y="132225"/>
                </a:cubicBezTo>
                <a:cubicBezTo>
                  <a:pt x="176835" y="136927"/>
                  <a:pt x="168677" y="136404"/>
                  <a:pt x="163975" y="131099"/>
                </a:cubicBezTo>
                <a:cubicBezTo>
                  <a:pt x="152159" y="117716"/>
                  <a:pt x="134958" y="109316"/>
                  <a:pt x="115747" y="109316"/>
                </a:cubicBezTo>
                <a:cubicBezTo>
                  <a:pt x="96536" y="109316"/>
                  <a:pt x="79335" y="117716"/>
                  <a:pt x="67519" y="131099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74" name="Text 72"/>
          <p:cNvSpPr/>
          <p:nvPr/>
        </p:nvSpPr>
        <p:spPr>
          <a:xfrm>
            <a:off x="6542732" y="4955679"/>
            <a:ext cx="1886159" cy="240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0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有线与无线业务统一承载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75" name="Text 73"/>
          <p:cNvSpPr/>
          <p:nvPr/>
        </p:nvSpPr>
        <p:spPr>
          <a:xfrm>
            <a:off x="6195492" y="5075514"/>
            <a:ext cx="5735899" cy="8402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核心节点承担有线网络与无线网络的统一承载与控制职能。无线控制节点通过三层方式接入核心节点，无线用户业务VLAN在核心节点终止，与有线用户处于统一的地址与策略体系中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76" name="Shape 74"/>
          <p:cNvSpPr/>
          <p:nvPr/>
        </p:nvSpPr>
        <p:spPr>
          <a:xfrm>
            <a:off x="6212639" y="5847358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77" name="Text 75"/>
          <p:cNvSpPr/>
          <p:nvPr/>
        </p:nvSpPr>
        <p:spPr>
          <a:xfrm>
            <a:off x="6435559" y="5813063"/>
            <a:ext cx="1851949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无线控制器三层接入核心节点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78" name="Shape 76"/>
          <p:cNvSpPr/>
          <p:nvPr/>
        </p:nvSpPr>
        <p:spPr>
          <a:xfrm>
            <a:off x="6212639" y="6121721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79" name="Text 77"/>
          <p:cNvSpPr/>
          <p:nvPr/>
        </p:nvSpPr>
        <p:spPr>
          <a:xfrm>
            <a:off x="6435559" y="6087426"/>
            <a:ext cx="1800506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无线用户VLAN在核心层终止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80" name="Shape 78"/>
          <p:cNvSpPr/>
          <p:nvPr/>
        </p:nvSpPr>
        <p:spPr>
          <a:xfrm>
            <a:off x="6212639" y="6396084"/>
            <a:ext cx="137181" cy="137181"/>
          </a:xfrm>
          <a:custGeom>
            <a:avLst/>
            <a:gdLst/>
            <a:ahLst/>
            <a:cxnLst/>
            <a:rect l="l" t="t" r="r" b="b"/>
            <a:pathLst>
              <a:path w="137181" h="137181">
                <a:moveTo>
                  <a:pt x="68591" y="137181"/>
                </a:moveTo>
                <a:cubicBezTo>
                  <a:pt x="106447" y="137181"/>
                  <a:pt x="137181" y="106447"/>
                  <a:pt x="137181" y="68591"/>
                </a:cubicBezTo>
                <a:cubicBezTo>
                  <a:pt x="137181" y="30734"/>
                  <a:pt x="106447" y="0"/>
                  <a:pt x="68591" y="0"/>
                </a:cubicBezTo>
                <a:cubicBezTo>
                  <a:pt x="30734" y="0"/>
                  <a:pt x="0" y="30734"/>
                  <a:pt x="0" y="68591"/>
                </a:cubicBezTo>
                <a:cubicBezTo>
                  <a:pt x="0" y="106447"/>
                  <a:pt x="30734" y="137181"/>
                  <a:pt x="68591" y="137181"/>
                </a:cubicBezTo>
                <a:close/>
                <a:moveTo>
                  <a:pt x="91204" y="56989"/>
                </a:moveTo>
                <a:lnTo>
                  <a:pt x="69770" y="91285"/>
                </a:lnTo>
                <a:cubicBezTo>
                  <a:pt x="68644" y="93080"/>
                  <a:pt x="66715" y="94205"/>
                  <a:pt x="64599" y="94312"/>
                </a:cubicBezTo>
                <a:cubicBezTo>
                  <a:pt x="62482" y="94419"/>
                  <a:pt x="60446" y="93455"/>
                  <a:pt x="59186" y="91740"/>
                </a:cubicBezTo>
                <a:lnTo>
                  <a:pt x="46326" y="74592"/>
                </a:lnTo>
                <a:cubicBezTo>
                  <a:pt x="44182" y="71752"/>
                  <a:pt x="44772" y="67733"/>
                  <a:pt x="47612" y="65590"/>
                </a:cubicBezTo>
                <a:cubicBezTo>
                  <a:pt x="50452" y="63446"/>
                  <a:pt x="54471" y="64036"/>
                  <a:pt x="56614" y="66876"/>
                </a:cubicBezTo>
                <a:lnTo>
                  <a:pt x="63848" y="76522"/>
                </a:lnTo>
                <a:lnTo>
                  <a:pt x="80299" y="50184"/>
                </a:lnTo>
                <a:cubicBezTo>
                  <a:pt x="82175" y="47183"/>
                  <a:pt x="86140" y="46245"/>
                  <a:pt x="89168" y="48147"/>
                </a:cubicBezTo>
                <a:cubicBezTo>
                  <a:pt x="92196" y="50050"/>
                  <a:pt x="93107" y="53988"/>
                  <a:pt x="91204" y="57016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81" name="Text 79"/>
          <p:cNvSpPr/>
          <p:nvPr/>
        </p:nvSpPr>
        <p:spPr>
          <a:xfrm>
            <a:off x="6435559" y="6361788"/>
            <a:ext cx="1577586" cy="2057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统一地址与策略体系管理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82" name="Shape 1">
            <a:extLst>
              <a:ext uri="{FF2B5EF4-FFF2-40B4-BE49-F238E27FC236}">
                <a16:creationId xmlns:a16="http://schemas.microsoft.com/office/drawing/2014/main" id="{47CD2B8F-8572-634E-0667-F4D30865BD9F}"/>
              </a:ext>
            </a:extLst>
          </p:cNvPr>
          <p:cNvSpPr/>
          <p:nvPr/>
        </p:nvSpPr>
        <p:spPr>
          <a:xfrm>
            <a:off x="381000" y="490538"/>
            <a:ext cx="762000" cy="9525"/>
          </a:xfrm>
          <a:custGeom>
            <a:avLst/>
            <a:gdLst/>
            <a:ahLst/>
            <a:cxnLst/>
            <a:rect l="l" t="t" r="r" b="b"/>
            <a:pathLst>
              <a:path w="762000" h="9525">
                <a:moveTo>
                  <a:pt x="0" y="0"/>
                </a:moveTo>
                <a:lnTo>
                  <a:pt x="762000" y="0"/>
                </a:lnTo>
                <a:lnTo>
                  <a:pt x="762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24259" y="356342"/>
            <a:ext cx="2966387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kern="0" spc="367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ACCESS &amp; WIRELESS</a:t>
            </a:r>
            <a:endParaRPr lang="en-US" sz="1600" dirty="0">
              <a:solidFill>
                <a:srgbClr val="3C8082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345383" y="656227"/>
            <a:ext cx="6612264" cy="4144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 err="1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</a:rPr>
              <a:t>交换接入与无线网络设计</a:t>
            </a:r>
            <a:endParaRPr lang="en-US" sz="2700" b="1" dirty="0">
              <a:solidFill>
                <a:srgbClr val="3A4B5C"/>
              </a:solidFill>
              <a:latin typeface="Noto Sans SC" pitchFamily="34" charset="0"/>
              <a:ea typeface="Noto Sans SC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45382" y="1208839"/>
            <a:ext cx="1105224" cy="51807"/>
          </a:xfrm>
          <a:custGeom>
            <a:avLst/>
            <a:gdLst/>
            <a:ahLst/>
            <a:cxnLst/>
            <a:rect l="l" t="t" r="r" b="b"/>
            <a:pathLst>
              <a:path w="1105224" h="51807">
                <a:moveTo>
                  <a:pt x="0" y="0"/>
                </a:moveTo>
                <a:lnTo>
                  <a:pt x="1105224" y="0"/>
                </a:lnTo>
                <a:lnTo>
                  <a:pt x="1105224" y="51807"/>
                </a:lnTo>
                <a:lnTo>
                  <a:pt x="0" y="51807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" name="Shape 3"/>
          <p:cNvSpPr/>
          <p:nvPr/>
        </p:nvSpPr>
        <p:spPr>
          <a:xfrm>
            <a:off x="345382" y="1450606"/>
            <a:ext cx="5647003" cy="34538"/>
          </a:xfrm>
          <a:custGeom>
            <a:avLst/>
            <a:gdLst/>
            <a:ahLst/>
            <a:cxnLst/>
            <a:rect l="l" t="t" r="r" b="b"/>
            <a:pathLst>
              <a:path w="5647003" h="34538">
                <a:moveTo>
                  <a:pt x="0" y="0"/>
                </a:moveTo>
                <a:lnTo>
                  <a:pt x="5647003" y="0"/>
                </a:lnTo>
                <a:lnTo>
                  <a:pt x="5647003" y="34538"/>
                </a:lnTo>
                <a:lnTo>
                  <a:pt x="0" y="34538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6" name="Shape 4"/>
          <p:cNvSpPr/>
          <p:nvPr/>
        </p:nvSpPr>
        <p:spPr>
          <a:xfrm>
            <a:off x="379921" y="1649201"/>
            <a:ext cx="259037" cy="259037"/>
          </a:xfrm>
          <a:custGeom>
            <a:avLst/>
            <a:gdLst/>
            <a:ahLst/>
            <a:cxnLst/>
            <a:rect l="l" t="t" r="r" b="b"/>
            <a:pathLst>
              <a:path w="259037" h="259037">
                <a:moveTo>
                  <a:pt x="0" y="113329"/>
                </a:moveTo>
                <a:lnTo>
                  <a:pt x="0" y="210467"/>
                </a:lnTo>
                <a:cubicBezTo>
                  <a:pt x="0" y="219422"/>
                  <a:pt x="7235" y="226657"/>
                  <a:pt x="16190" y="226657"/>
                </a:cubicBezTo>
                <a:lnTo>
                  <a:pt x="32380" y="226657"/>
                </a:lnTo>
                <a:lnTo>
                  <a:pt x="32380" y="174040"/>
                </a:lnTo>
                <a:cubicBezTo>
                  <a:pt x="32380" y="167311"/>
                  <a:pt x="37793" y="161898"/>
                  <a:pt x="44522" y="161898"/>
                </a:cubicBezTo>
                <a:cubicBezTo>
                  <a:pt x="51251" y="161898"/>
                  <a:pt x="56664" y="167311"/>
                  <a:pt x="56664" y="174040"/>
                </a:cubicBezTo>
                <a:lnTo>
                  <a:pt x="56664" y="226657"/>
                </a:lnTo>
                <a:lnTo>
                  <a:pt x="89044" y="226657"/>
                </a:lnTo>
                <a:lnTo>
                  <a:pt x="89044" y="174040"/>
                </a:lnTo>
                <a:cubicBezTo>
                  <a:pt x="89044" y="167311"/>
                  <a:pt x="94457" y="161898"/>
                  <a:pt x="101186" y="161898"/>
                </a:cubicBezTo>
                <a:cubicBezTo>
                  <a:pt x="107915" y="161898"/>
                  <a:pt x="113329" y="167311"/>
                  <a:pt x="113329" y="174040"/>
                </a:cubicBezTo>
                <a:lnTo>
                  <a:pt x="113329" y="226657"/>
                </a:lnTo>
                <a:lnTo>
                  <a:pt x="145708" y="226657"/>
                </a:lnTo>
                <a:lnTo>
                  <a:pt x="145708" y="174040"/>
                </a:lnTo>
                <a:cubicBezTo>
                  <a:pt x="145708" y="167311"/>
                  <a:pt x="151122" y="161898"/>
                  <a:pt x="157851" y="161898"/>
                </a:cubicBezTo>
                <a:cubicBezTo>
                  <a:pt x="164579" y="161898"/>
                  <a:pt x="169993" y="167311"/>
                  <a:pt x="169993" y="174040"/>
                </a:cubicBezTo>
                <a:lnTo>
                  <a:pt x="169993" y="226657"/>
                </a:lnTo>
                <a:lnTo>
                  <a:pt x="202373" y="226657"/>
                </a:lnTo>
                <a:lnTo>
                  <a:pt x="202373" y="174040"/>
                </a:lnTo>
                <a:cubicBezTo>
                  <a:pt x="202373" y="167311"/>
                  <a:pt x="207786" y="161898"/>
                  <a:pt x="214515" y="161898"/>
                </a:cubicBezTo>
                <a:cubicBezTo>
                  <a:pt x="221244" y="161898"/>
                  <a:pt x="226657" y="167311"/>
                  <a:pt x="226657" y="174040"/>
                </a:cubicBezTo>
                <a:lnTo>
                  <a:pt x="226657" y="226657"/>
                </a:lnTo>
                <a:lnTo>
                  <a:pt x="242847" y="226657"/>
                </a:lnTo>
                <a:cubicBezTo>
                  <a:pt x="251802" y="226657"/>
                  <a:pt x="259037" y="219422"/>
                  <a:pt x="259037" y="210467"/>
                </a:cubicBezTo>
                <a:lnTo>
                  <a:pt x="259037" y="113329"/>
                </a:lnTo>
                <a:cubicBezTo>
                  <a:pt x="259037" y="104374"/>
                  <a:pt x="251802" y="97139"/>
                  <a:pt x="242847" y="97139"/>
                </a:cubicBezTo>
                <a:lnTo>
                  <a:pt x="226657" y="97139"/>
                </a:lnTo>
                <a:lnTo>
                  <a:pt x="226657" y="80949"/>
                </a:lnTo>
                <a:cubicBezTo>
                  <a:pt x="226657" y="71994"/>
                  <a:pt x="219422" y="64759"/>
                  <a:pt x="210467" y="64759"/>
                </a:cubicBezTo>
                <a:lnTo>
                  <a:pt x="194278" y="64759"/>
                </a:lnTo>
                <a:lnTo>
                  <a:pt x="194278" y="48569"/>
                </a:lnTo>
                <a:cubicBezTo>
                  <a:pt x="194278" y="39614"/>
                  <a:pt x="187043" y="32380"/>
                  <a:pt x="178088" y="32380"/>
                </a:cubicBezTo>
                <a:lnTo>
                  <a:pt x="80949" y="32380"/>
                </a:lnTo>
                <a:cubicBezTo>
                  <a:pt x="71994" y="32380"/>
                  <a:pt x="64759" y="39614"/>
                  <a:pt x="64759" y="48569"/>
                </a:cubicBezTo>
                <a:lnTo>
                  <a:pt x="64759" y="64759"/>
                </a:lnTo>
                <a:lnTo>
                  <a:pt x="48569" y="64759"/>
                </a:lnTo>
                <a:cubicBezTo>
                  <a:pt x="39614" y="64759"/>
                  <a:pt x="32380" y="71994"/>
                  <a:pt x="32380" y="80949"/>
                </a:cubicBezTo>
                <a:lnTo>
                  <a:pt x="32380" y="97139"/>
                </a:lnTo>
                <a:lnTo>
                  <a:pt x="16190" y="97139"/>
                </a:lnTo>
                <a:cubicBezTo>
                  <a:pt x="7235" y="97139"/>
                  <a:pt x="0" y="104374"/>
                  <a:pt x="0" y="113329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7" name="Text 5"/>
          <p:cNvSpPr/>
          <p:nvPr/>
        </p:nvSpPr>
        <p:spPr>
          <a:xfrm>
            <a:off x="772793" y="1640567"/>
            <a:ext cx="2228315" cy="2763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2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交换接入节点设计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8" name="Shape 6"/>
          <p:cNvSpPr/>
          <p:nvPr/>
        </p:nvSpPr>
        <p:spPr>
          <a:xfrm>
            <a:off x="354017" y="2063660"/>
            <a:ext cx="2754425" cy="673496"/>
          </a:xfrm>
          <a:custGeom>
            <a:avLst/>
            <a:gdLst/>
            <a:ahLst/>
            <a:cxnLst/>
            <a:rect l="l" t="t" r="r" b="b"/>
            <a:pathLst>
              <a:path w="2754425" h="673496">
                <a:moveTo>
                  <a:pt x="0" y="0"/>
                </a:moveTo>
                <a:lnTo>
                  <a:pt x="2754425" y="0"/>
                </a:lnTo>
                <a:lnTo>
                  <a:pt x="2754425" y="673496"/>
                </a:lnTo>
                <a:lnTo>
                  <a:pt x="0" y="673496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3C8082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332431" y="2175909"/>
            <a:ext cx="2797598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设备选型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23796" y="2383139"/>
            <a:ext cx="2814867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24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锐捷M7000L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228337" y="2063660"/>
            <a:ext cx="2754425" cy="673496"/>
          </a:xfrm>
          <a:custGeom>
            <a:avLst/>
            <a:gdLst/>
            <a:ahLst/>
            <a:cxnLst/>
            <a:rect l="l" t="t" r="r" b="b"/>
            <a:pathLst>
              <a:path w="2754425" h="673496">
                <a:moveTo>
                  <a:pt x="0" y="0"/>
                </a:moveTo>
                <a:lnTo>
                  <a:pt x="2754425" y="0"/>
                </a:lnTo>
                <a:lnTo>
                  <a:pt x="2754425" y="673496"/>
                </a:lnTo>
                <a:lnTo>
                  <a:pt x="0" y="673496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3C8082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3206750" y="2175909"/>
            <a:ext cx="2797598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交换容量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3198116" y="2383139"/>
            <a:ext cx="2814867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24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432Gbps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54017" y="2858040"/>
            <a:ext cx="2754425" cy="673496"/>
          </a:xfrm>
          <a:custGeom>
            <a:avLst/>
            <a:gdLst/>
            <a:ahLst/>
            <a:cxnLst/>
            <a:rect l="l" t="t" r="r" b="b"/>
            <a:pathLst>
              <a:path w="2754425" h="673496">
                <a:moveTo>
                  <a:pt x="0" y="0"/>
                </a:moveTo>
                <a:lnTo>
                  <a:pt x="2754425" y="0"/>
                </a:lnTo>
                <a:lnTo>
                  <a:pt x="2754425" y="673496"/>
                </a:lnTo>
                <a:lnTo>
                  <a:pt x="0" y="673496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B08968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332431" y="2970289"/>
            <a:ext cx="2797598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转发性能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23796" y="3177518"/>
            <a:ext cx="2814867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24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108Mpps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28337" y="2858040"/>
            <a:ext cx="2754425" cy="673496"/>
          </a:xfrm>
          <a:custGeom>
            <a:avLst/>
            <a:gdLst/>
            <a:ahLst/>
            <a:cxnLst/>
            <a:rect l="l" t="t" r="r" b="b"/>
            <a:pathLst>
              <a:path w="2754425" h="673496">
                <a:moveTo>
                  <a:pt x="0" y="0"/>
                </a:moveTo>
                <a:lnTo>
                  <a:pt x="2754425" y="0"/>
                </a:lnTo>
                <a:lnTo>
                  <a:pt x="2754425" y="673496"/>
                </a:lnTo>
                <a:lnTo>
                  <a:pt x="0" y="673496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B0896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3206750" y="2970289"/>
            <a:ext cx="2797598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MAC地址表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198116" y="3177518"/>
            <a:ext cx="2814867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24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16K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45382" y="3678323"/>
            <a:ext cx="5724714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端口配置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21" name="Text 19"/>
          <p:cNvSpPr/>
          <p:nvPr/>
        </p:nvSpPr>
        <p:spPr>
          <a:xfrm>
            <a:off x="345382" y="3989167"/>
            <a:ext cx="5716079" cy="4489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8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24个千兆电口 + 4个2.5G SFP光口，设备最大功耗15.5W。采用双上联链路接入汇聚节点，通过VLAN进行业务隔离，启用二层环路控制机制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2" name="Text 20"/>
          <p:cNvSpPr/>
          <p:nvPr/>
        </p:nvSpPr>
        <p:spPr>
          <a:xfrm>
            <a:off x="345382" y="4576317"/>
            <a:ext cx="5724714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安全控制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23" name="Shape 21"/>
          <p:cNvSpPr/>
          <p:nvPr/>
        </p:nvSpPr>
        <p:spPr>
          <a:xfrm>
            <a:off x="362652" y="4956238"/>
            <a:ext cx="138153" cy="138153"/>
          </a:xfrm>
          <a:custGeom>
            <a:avLst/>
            <a:gdLst/>
            <a:ahLst/>
            <a:cxnLst/>
            <a:rect l="l" t="t" r="r" b="b"/>
            <a:pathLst>
              <a:path w="138153" h="138153">
                <a:moveTo>
                  <a:pt x="69076" y="138153"/>
                </a:moveTo>
                <a:cubicBezTo>
                  <a:pt x="107201" y="138153"/>
                  <a:pt x="138153" y="107201"/>
                  <a:pt x="138153" y="69076"/>
                </a:cubicBezTo>
                <a:cubicBezTo>
                  <a:pt x="138153" y="30952"/>
                  <a:pt x="107201" y="0"/>
                  <a:pt x="69076" y="0"/>
                </a:cubicBezTo>
                <a:cubicBezTo>
                  <a:pt x="30952" y="0"/>
                  <a:pt x="0" y="30952"/>
                  <a:pt x="0" y="69076"/>
                </a:cubicBezTo>
                <a:cubicBezTo>
                  <a:pt x="0" y="107201"/>
                  <a:pt x="30952" y="138153"/>
                  <a:pt x="69076" y="138153"/>
                </a:cubicBezTo>
                <a:close/>
                <a:moveTo>
                  <a:pt x="91850" y="57393"/>
                </a:moveTo>
                <a:lnTo>
                  <a:pt x="70264" y="91931"/>
                </a:lnTo>
                <a:cubicBezTo>
                  <a:pt x="69130" y="93739"/>
                  <a:pt x="67188" y="94872"/>
                  <a:pt x="65056" y="94980"/>
                </a:cubicBezTo>
                <a:cubicBezTo>
                  <a:pt x="62924" y="95088"/>
                  <a:pt x="60874" y="94117"/>
                  <a:pt x="59605" y="92390"/>
                </a:cubicBezTo>
                <a:lnTo>
                  <a:pt x="46654" y="75121"/>
                </a:lnTo>
                <a:cubicBezTo>
                  <a:pt x="44495" y="72260"/>
                  <a:pt x="45089" y="68213"/>
                  <a:pt x="47949" y="66054"/>
                </a:cubicBezTo>
                <a:cubicBezTo>
                  <a:pt x="50809" y="63896"/>
                  <a:pt x="54856" y="64489"/>
                  <a:pt x="57015" y="67350"/>
                </a:cubicBezTo>
                <a:lnTo>
                  <a:pt x="64300" y="77063"/>
                </a:lnTo>
                <a:lnTo>
                  <a:pt x="80868" y="50539"/>
                </a:lnTo>
                <a:cubicBezTo>
                  <a:pt x="82757" y="47517"/>
                  <a:pt x="86750" y="46573"/>
                  <a:pt x="89799" y="48488"/>
                </a:cubicBezTo>
                <a:cubicBezTo>
                  <a:pt x="92849" y="50404"/>
                  <a:pt x="93766" y="54371"/>
                  <a:pt x="91850" y="5742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4" name="Text 22"/>
          <p:cNvSpPr/>
          <p:nvPr/>
        </p:nvSpPr>
        <p:spPr>
          <a:xfrm>
            <a:off x="587150" y="4921700"/>
            <a:ext cx="2279524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端口级访问控制，限制非法设备接入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5" name="Shape 23"/>
          <p:cNvSpPr/>
          <p:nvPr/>
        </p:nvSpPr>
        <p:spPr>
          <a:xfrm>
            <a:off x="362652" y="5232544"/>
            <a:ext cx="138153" cy="138153"/>
          </a:xfrm>
          <a:custGeom>
            <a:avLst/>
            <a:gdLst/>
            <a:ahLst/>
            <a:cxnLst/>
            <a:rect l="l" t="t" r="r" b="b"/>
            <a:pathLst>
              <a:path w="138153" h="138153">
                <a:moveTo>
                  <a:pt x="69076" y="138153"/>
                </a:moveTo>
                <a:cubicBezTo>
                  <a:pt x="107201" y="138153"/>
                  <a:pt x="138153" y="107201"/>
                  <a:pt x="138153" y="69076"/>
                </a:cubicBezTo>
                <a:cubicBezTo>
                  <a:pt x="138153" y="30952"/>
                  <a:pt x="107201" y="0"/>
                  <a:pt x="69076" y="0"/>
                </a:cubicBezTo>
                <a:cubicBezTo>
                  <a:pt x="30952" y="0"/>
                  <a:pt x="0" y="30952"/>
                  <a:pt x="0" y="69076"/>
                </a:cubicBezTo>
                <a:cubicBezTo>
                  <a:pt x="0" y="107201"/>
                  <a:pt x="30952" y="138153"/>
                  <a:pt x="69076" y="138153"/>
                </a:cubicBezTo>
                <a:close/>
                <a:moveTo>
                  <a:pt x="91850" y="57393"/>
                </a:moveTo>
                <a:lnTo>
                  <a:pt x="70264" y="91931"/>
                </a:lnTo>
                <a:cubicBezTo>
                  <a:pt x="69130" y="93739"/>
                  <a:pt x="67188" y="94872"/>
                  <a:pt x="65056" y="94980"/>
                </a:cubicBezTo>
                <a:cubicBezTo>
                  <a:pt x="62924" y="95088"/>
                  <a:pt x="60874" y="94117"/>
                  <a:pt x="59605" y="92390"/>
                </a:cubicBezTo>
                <a:lnTo>
                  <a:pt x="46654" y="75121"/>
                </a:lnTo>
                <a:cubicBezTo>
                  <a:pt x="44495" y="72260"/>
                  <a:pt x="45089" y="68213"/>
                  <a:pt x="47949" y="66054"/>
                </a:cubicBezTo>
                <a:cubicBezTo>
                  <a:pt x="50809" y="63896"/>
                  <a:pt x="54856" y="64489"/>
                  <a:pt x="57015" y="67350"/>
                </a:cubicBezTo>
                <a:lnTo>
                  <a:pt x="64300" y="77063"/>
                </a:lnTo>
                <a:lnTo>
                  <a:pt x="80868" y="50539"/>
                </a:lnTo>
                <a:cubicBezTo>
                  <a:pt x="82757" y="47517"/>
                  <a:pt x="86750" y="46573"/>
                  <a:pt x="89799" y="48488"/>
                </a:cubicBezTo>
                <a:cubicBezTo>
                  <a:pt x="92849" y="50404"/>
                  <a:pt x="93766" y="54371"/>
                  <a:pt x="91850" y="5742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6" name="Text 24"/>
          <p:cNvSpPr/>
          <p:nvPr/>
        </p:nvSpPr>
        <p:spPr>
          <a:xfrm>
            <a:off x="587150" y="5198006"/>
            <a:ext cx="1588759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广播、未知单播流量抑制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7" name="Shape 25"/>
          <p:cNvSpPr/>
          <p:nvPr/>
        </p:nvSpPr>
        <p:spPr>
          <a:xfrm>
            <a:off x="362652" y="5508850"/>
            <a:ext cx="138153" cy="138153"/>
          </a:xfrm>
          <a:custGeom>
            <a:avLst/>
            <a:gdLst/>
            <a:ahLst/>
            <a:cxnLst/>
            <a:rect l="l" t="t" r="r" b="b"/>
            <a:pathLst>
              <a:path w="138153" h="138153">
                <a:moveTo>
                  <a:pt x="69076" y="138153"/>
                </a:moveTo>
                <a:cubicBezTo>
                  <a:pt x="107201" y="138153"/>
                  <a:pt x="138153" y="107201"/>
                  <a:pt x="138153" y="69076"/>
                </a:cubicBezTo>
                <a:cubicBezTo>
                  <a:pt x="138153" y="30952"/>
                  <a:pt x="107201" y="0"/>
                  <a:pt x="69076" y="0"/>
                </a:cubicBezTo>
                <a:cubicBezTo>
                  <a:pt x="30952" y="0"/>
                  <a:pt x="0" y="30952"/>
                  <a:pt x="0" y="69076"/>
                </a:cubicBezTo>
                <a:cubicBezTo>
                  <a:pt x="0" y="107201"/>
                  <a:pt x="30952" y="138153"/>
                  <a:pt x="69076" y="138153"/>
                </a:cubicBezTo>
                <a:close/>
                <a:moveTo>
                  <a:pt x="91850" y="57393"/>
                </a:moveTo>
                <a:lnTo>
                  <a:pt x="70264" y="91931"/>
                </a:lnTo>
                <a:cubicBezTo>
                  <a:pt x="69130" y="93739"/>
                  <a:pt x="67188" y="94872"/>
                  <a:pt x="65056" y="94980"/>
                </a:cubicBezTo>
                <a:cubicBezTo>
                  <a:pt x="62924" y="95088"/>
                  <a:pt x="60874" y="94117"/>
                  <a:pt x="59605" y="92390"/>
                </a:cubicBezTo>
                <a:lnTo>
                  <a:pt x="46654" y="75121"/>
                </a:lnTo>
                <a:cubicBezTo>
                  <a:pt x="44495" y="72260"/>
                  <a:pt x="45089" y="68213"/>
                  <a:pt x="47949" y="66054"/>
                </a:cubicBezTo>
                <a:cubicBezTo>
                  <a:pt x="50809" y="63896"/>
                  <a:pt x="54856" y="64489"/>
                  <a:pt x="57015" y="67350"/>
                </a:cubicBezTo>
                <a:lnTo>
                  <a:pt x="64300" y="77063"/>
                </a:lnTo>
                <a:lnTo>
                  <a:pt x="80868" y="50539"/>
                </a:lnTo>
                <a:cubicBezTo>
                  <a:pt x="82757" y="47517"/>
                  <a:pt x="86750" y="46573"/>
                  <a:pt x="89799" y="48488"/>
                </a:cubicBezTo>
                <a:cubicBezTo>
                  <a:pt x="92849" y="50404"/>
                  <a:pt x="93766" y="54371"/>
                  <a:pt x="91850" y="5742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8" name="Text 26"/>
          <p:cNvSpPr/>
          <p:nvPr/>
        </p:nvSpPr>
        <p:spPr>
          <a:xfrm>
            <a:off x="587150" y="5474312"/>
            <a:ext cx="1588759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与AAA认证系统协同工作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9" name="Shape 27"/>
          <p:cNvSpPr/>
          <p:nvPr/>
        </p:nvSpPr>
        <p:spPr>
          <a:xfrm>
            <a:off x="362652" y="5785156"/>
            <a:ext cx="138153" cy="138153"/>
          </a:xfrm>
          <a:custGeom>
            <a:avLst/>
            <a:gdLst/>
            <a:ahLst/>
            <a:cxnLst/>
            <a:rect l="l" t="t" r="r" b="b"/>
            <a:pathLst>
              <a:path w="138153" h="138153">
                <a:moveTo>
                  <a:pt x="69076" y="138153"/>
                </a:moveTo>
                <a:cubicBezTo>
                  <a:pt x="107201" y="138153"/>
                  <a:pt x="138153" y="107201"/>
                  <a:pt x="138153" y="69076"/>
                </a:cubicBezTo>
                <a:cubicBezTo>
                  <a:pt x="138153" y="30952"/>
                  <a:pt x="107201" y="0"/>
                  <a:pt x="69076" y="0"/>
                </a:cubicBezTo>
                <a:cubicBezTo>
                  <a:pt x="30952" y="0"/>
                  <a:pt x="0" y="30952"/>
                  <a:pt x="0" y="69076"/>
                </a:cubicBezTo>
                <a:cubicBezTo>
                  <a:pt x="0" y="107201"/>
                  <a:pt x="30952" y="138153"/>
                  <a:pt x="69076" y="138153"/>
                </a:cubicBezTo>
                <a:close/>
                <a:moveTo>
                  <a:pt x="91850" y="57393"/>
                </a:moveTo>
                <a:lnTo>
                  <a:pt x="70264" y="91931"/>
                </a:lnTo>
                <a:cubicBezTo>
                  <a:pt x="69130" y="93739"/>
                  <a:pt x="67188" y="94872"/>
                  <a:pt x="65056" y="94980"/>
                </a:cubicBezTo>
                <a:cubicBezTo>
                  <a:pt x="62924" y="95088"/>
                  <a:pt x="60874" y="94117"/>
                  <a:pt x="59605" y="92390"/>
                </a:cubicBezTo>
                <a:lnTo>
                  <a:pt x="46654" y="75121"/>
                </a:lnTo>
                <a:cubicBezTo>
                  <a:pt x="44495" y="72260"/>
                  <a:pt x="45089" y="68213"/>
                  <a:pt x="47949" y="66054"/>
                </a:cubicBezTo>
                <a:cubicBezTo>
                  <a:pt x="50809" y="63896"/>
                  <a:pt x="54856" y="64489"/>
                  <a:pt x="57015" y="67350"/>
                </a:cubicBezTo>
                <a:lnTo>
                  <a:pt x="64300" y="77063"/>
                </a:lnTo>
                <a:lnTo>
                  <a:pt x="80868" y="50539"/>
                </a:lnTo>
                <a:cubicBezTo>
                  <a:pt x="82757" y="47517"/>
                  <a:pt x="86750" y="46573"/>
                  <a:pt x="89799" y="48488"/>
                </a:cubicBezTo>
                <a:cubicBezTo>
                  <a:pt x="92849" y="50404"/>
                  <a:pt x="93766" y="54371"/>
                  <a:pt x="91850" y="57420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0" name="Text 28"/>
          <p:cNvSpPr/>
          <p:nvPr/>
        </p:nvSpPr>
        <p:spPr>
          <a:xfrm>
            <a:off x="587150" y="5750618"/>
            <a:ext cx="1865065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CPU保护功能，防止恶意攻击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31" name="Shape 29"/>
          <p:cNvSpPr/>
          <p:nvPr/>
        </p:nvSpPr>
        <p:spPr>
          <a:xfrm>
            <a:off x="6197636" y="1450606"/>
            <a:ext cx="5647003" cy="34538"/>
          </a:xfrm>
          <a:custGeom>
            <a:avLst/>
            <a:gdLst/>
            <a:ahLst/>
            <a:cxnLst/>
            <a:rect l="l" t="t" r="r" b="b"/>
            <a:pathLst>
              <a:path w="5647003" h="34538">
                <a:moveTo>
                  <a:pt x="0" y="0"/>
                </a:moveTo>
                <a:lnTo>
                  <a:pt x="5647003" y="0"/>
                </a:lnTo>
                <a:lnTo>
                  <a:pt x="5647003" y="34538"/>
                </a:lnTo>
                <a:lnTo>
                  <a:pt x="0" y="34538"/>
                </a:lnTo>
                <a:lnTo>
                  <a:pt x="0" y="0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32" name="Shape 30"/>
          <p:cNvSpPr/>
          <p:nvPr/>
        </p:nvSpPr>
        <p:spPr>
          <a:xfrm>
            <a:off x="6215985" y="1649201"/>
            <a:ext cx="291416" cy="259037"/>
          </a:xfrm>
          <a:custGeom>
            <a:avLst/>
            <a:gdLst/>
            <a:ahLst/>
            <a:cxnLst/>
            <a:rect l="l" t="t" r="r" b="b"/>
            <a:pathLst>
              <a:path w="291416" h="259037">
                <a:moveTo>
                  <a:pt x="145708" y="48569"/>
                </a:moveTo>
                <a:cubicBezTo>
                  <a:pt x="99719" y="48569"/>
                  <a:pt x="58081" y="66783"/>
                  <a:pt x="27472" y="96431"/>
                </a:cubicBezTo>
                <a:cubicBezTo>
                  <a:pt x="21047" y="102653"/>
                  <a:pt x="10776" y="102502"/>
                  <a:pt x="4604" y="96076"/>
                </a:cubicBezTo>
                <a:cubicBezTo>
                  <a:pt x="-1568" y="89651"/>
                  <a:pt x="-1467" y="79381"/>
                  <a:pt x="4958" y="73208"/>
                </a:cubicBezTo>
                <a:cubicBezTo>
                  <a:pt x="41335" y="37894"/>
                  <a:pt x="91017" y="16190"/>
                  <a:pt x="145708" y="16190"/>
                </a:cubicBezTo>
                <a:cubicBezTo>
                  <a:pt x="200399" y="16190"/>
                  <a:pt x="250082" y="37894"/>
                  <a:pt x="286509" y="73208"/>
                </a:cubicBezTo>
                <a:cubicBezTo>
                  <a:pt x="292934" y="79431"/>
                  <a:pt x="293086" y="89702"/>
                  <a:pt x="286863" y="96076"/>
                </a:cubicBezTo>
                <a:cubicBezTo>
                  <a:pt x="280640" y="102451"/>
                  <a:pt x="270370" y="102653"/>
                  <a:pt x="263995" y="96431"/>
                </a:cubicBezTo>
                <a:cubicBezTo>
                  <a:pt x="233336" y="66783"/>
                  <a:pt x="191697" y="48569"/>
                  <a:pt x="145708" y="48569"/>
                </a:cubicBezTo>
                <a:close/>
                <a:moveTo>
                  <a:pt x="121424" y="218562"/>
                </a:moveTo>
                <a:cubicBezTo>
                  <a:pt x="121424" y="205159"/>
                  <a:pt x="132305" y="194278"/>
                  <a:pt x="145708" y="194278"/>
                </a:cubicBezTo>
                <a:cubicBezTo>
                  <a:pt x="159111" y="194278"/>
                  <a:pt x="169993" y="205159"/>
                  <a:pt x="169993" y="218562"/>
                </a:cubicBezTo>
                <a:cubicBezTo>
                  <a:pt x="169993" y="231965"/>
                  <a:pt x="159111" y="242847"/>
                  <a:pt x="145708" y="242847"/>
                </a:cubicBezTo>
                <a:cubicBezTo>
                  <a:pt x="132305" y="242847"/>
                  <a:pt x="121424" y="231965"/>
                  <a:pt x="121424" y="218562"/>
                </a:cubicBezTo>
                <a:close/>
                <a:moveTo>
                  <a:pt x="84996" y="165035"/>
                </a:moveTo>
                <a:cubicBezTo>
                  <a:pt x="79077" y="171764"/>
                  <a:pt x="68857" y="172371"/>
                  <a:pt x="62128" y="166451"/>
                </a:cubicBezTo>
                <a:cubicBezTo>
                  <a:pt x="55399" y="160532"/>
                  <a:pt x="54792" y="150312"/>
                  <a:pt x="60712" y="143583"/>
                </a:cubicBezTo>
                <a:cubicBezTo>
                  <a:pt x="81455" y="120108"/>
                  <a:pt x="111861" y="105234"/>
                  <a:pt x="145708" y="105234"/>
                </a:cubicBezTo>
                <a:cubicBezTo>
                  <a:pt x="179555" y="105234"/>
                  <a:pt x="209961" y="120108"/>
                  <a:pt x="230705" y="143583"/>
                </a:cubicBezTo>
                <a:cubicBezTo>
                  <a:pt x="236624" y="150312"/>
                  <a:pt x="235966" y="160532"/>
                  <a:pt x="229288" y="166451"/>
                </a:cubicBezTo>
                <a:cubicBezTo>
                  <a:pt x="222610" y="172371"/>
                  <a:pt x="212339" y="171713"/>
                  <a:pt x="206420" y="165035"/>
                </a:cubicBezTo>
                <a:cubicBezTo>
                  <a:pt x="191546" y="148187"/>
                  <a:pt x="169892" y="137613"/>
                  <a:pt x="145708" y="137613"/>
                </a:cubicBezTo>
                <a:cubicBezTo>
                  <a:pt x="121525" y="137613"/>
                  <a:pt x="99871" y="148187"/>
                  <a:pt x="84996" y="165035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33" name="Text 31"/>
          <p:cNvSpPr/>
          <p:nvPr/>
        </p:nvSpPr>
        <p:spPr>
          <a:xfrm>
            <a:off x="6625047" y="1640567"/>
            <a:ext cx="1850738" cy="2763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32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无线网络设计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34" name="Shape 32"/>
          <p:cNvSpPr/>
          <p:nvPr/>
        </p:nvSpPr>
        <p:spPr>
          <a:xfrm>
            <a:off x="6206271" y="2063660"/>
            <a:ext cx="5629734" cy="673496"/>
          </a:xfrm>
          <a:custGeom>
            <a:avLst/>
            <a:gdLst/>
            <a:ahLst/>
            <a:cxnLst/>
            <a:rect l="l" t="t" r="r" b="b"/>
            <a:pathLst>
              <a:path w="5629734" h="673496">
                <a:moveTo>
                  <a:pt x="0" y="0"/>
                </a:moveTo>
                <a:lnTo>
                  <a:pt x="5629734" y="0"/>
                </a:lnTo>
                <a:lnTo>
                  <a:pt x="5629734" y="673496"/>
                </a:lnTo>
                <a:lnTo>
                  <a:pt x="0" y="673496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B08968"/>
            </a:solidFill>
            <a:prstDash val="solid"/>
          </a:ln>
        </p:spPr>
      </p:sp>
      <p:sp>
        <p:nvSpPr>
          <p:cNvPr id="35" name="Text 33"/>
          <p:cNvSpPr/>
          <p:nvPr/>
        </p:nvSpPr>
        <p:spPr>
          <a:xfrm>
            <a:off x="6184684" y="2175909"/>
            <a:ext cx="5672907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无线控制器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176050" y="2383139"/>
            <a:ext cx="5690176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24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华为AC6605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206271" y="2858040"/>
            <a:ext cx="2754425" cy="638958"/>
          </a:xfrm>
          <a:custGeom>
            <a:avLst/>
            <a:gdLst/>
            <a:ahLst/>
            <a:cxnLst/>
            <a:rect l="l" t="t" r="r" b="b"/>
            <a:pathLst>
              <a:path w="2754425" h="638958">
                <a:moveTo>
                  <a:pt x="0" y="0"/>
                </a:moveTo>
                <a:lnTo>
                  <a:pt x="2754425" y="0"/>
                </a:lnTo>
                <a:lnTo>
                  <a:pt x="2754425" y="638958"/>
                </a:lnTo>
                <a:lnTo>
                  <a:pt x="0" y="638958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3C8082"/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6184684" y="2970289"/>
            <a:ext cx="2797598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转发性能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180367" y="3177518"/>
            <a:ext cx="2806232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8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10Gbps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9080590" y="2858040"/>
            <a:ext cx="2754425" cy="638958"/>
          </a:xfrm>
          <a:custGeom>
            <a:avLst/>
            <a:gdLst/>
            <a:ahLst/>
            <a:cxnLst/>
            <a:rect l="l" t="t" r="r" b="b"/>
            <a:pathLst>
              <a:path w="2754425" h="638958">
                <a:moveTo>
                  <a:pt x="0" y="0"/>
                </a:moveTo>
                <a:lnTo>
                  <a:pt x="2754425" y="0"/>
                </a:lnTo>
                <a:lnTo>
                  <a:pt x="2754425" y="638958"/>
                </a:lnTo>
                <a:lnTo>
                  <a:pt x="0" y="638958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3C8082"/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9059004" y="2970289"/>
            <a:ext cx="2797598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管理AP数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054686" y="3177518"/>
            <a:ext cx="2806232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8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≥1024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197636" y="3643785"/>
            <a:ext cx="5724714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无线接入点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44" name="Shape 42"/>
          <p:cNvSpPr/>
          <p:nvPr/>
        </p:nvSpPr>
        <p:spPr>
          <a:xfrm>
            <a:off x="6206271" y="3963263"/>
            <a:ext cx="2754425" cy="569881"/>
          </a:xfrm>
          <a:custGeom>
            <a:avLst/>
            <a:gdLst/>
            <a:ahLst/>
            <a:cxnLst/>
            <a:rect l="l" t="t" r="r" b="b"/>
            <a:pathLst>
              <a:path w="2754425" h="569881">
                <a:moveTo>
                  <a:pt x="0" y="0"/>
                </a:moveTo>
                <a:lnTo>
                  <a:pt x="2754425" y="0"/>
                </a:lnTo>
                <a:lnTo>
                  <a:pt x="2754425" y="569881"/>
                </a:lnTo>
                <a:lnTo>
                  <a:pt x="0" y="569881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B08968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6184684" y="4040975"/>
            <a:ext cx="2797598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设备选型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180367" y="4248204"/>
            <a:ext cx="2806232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8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锐捷RG-RAP120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080590" y="3963263"/>
            <a:ext cx="2754425" cy="569881"/>
          </a:xfrm>
          <a:custGeom>
            <a:avLst/>
            <a:gdLst/>
            <a:ahLst/>
            <a:cxnLst/>
            <a:rect l="l" t="t" r="r" b="b"/>
            <a:pathLst>
              <a:path w="2754425" h="569881">
                <a:moveTo>
                  <a:pt x="0" y="0"/>
                </a:moveTo>
                <a:lnTo>
                  <a:pt x="2754425" y="0"/>
                </a:lnTo>
                <a:lnTo>
                  <a:pt x="2754425" y="569881"/>
                </a:lnTo>
                <a:lnTo>
                  <a:pt x="0" y="569881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3C8082"/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9059004" y="4040975"/>
            <a:ext cx="2797598" cy="172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整机速率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9054686" y="4248204"/>
            <a:ext cx="2806232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8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733Mbps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197636" y="4645394"/>
            <a:ext cx="5716079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支持802.11a/b/g/n/ac双频，2×2 MIMO，内置天线，支持多种认证方式及WIDS非法AP检测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1" name="Text 49"/>
          <p:cNvSpPr/>
          <p:nvPr/>
        </p:nvSpPr>
        <p:spPr>
          <a:xfrm>
            <a:off x="6197636" y="4990776"/>
            <a:ext cx="5724714" cy="2417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4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无线集中管理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52" name="Shape 50"/>
          <p:cNvSpPr/>
          <p:nvPr/>
        </p:nvSpPr>
        <p:spPr>
          <a:xfrm>
            <a:off x="6214905" y="5370697"/>
            <a:ext cx="138153" cy="138153"/>
          </a:xfrm>
          <a:custGeom>
            <a:avLst/>
            <a:gdLst/>
            <a:ahLst/>
            <a:cxnLst/>
            <a:rect l="l" t="t" r="r" b="b"/>
            <a:pathLst>
              <a:path w="138153" h="138153">
                <a:moveTo>
                  <a:pt x="69076" y="138153"/>
                </a:moveTo>
                <a:cubicBezTo>
                  <a:pt x="107201" y="138153"/>
                  <a:pt x="138153" y="107201"/>
                  <a:pt x="138153" y="69076"/>
                </a:cubicBezTo>
                <a:cubicBezTo>
                  <a:pt x="138153" y="30952"/>
                  <a:pt x="107201" y="0"/>
                  <a:pt x="69076" y="0"/>
                </a:cubicBezTo>
                <a:cubicBezTo>
                  <a:pt x="30952" y="0"/>
                  <a:pt x="0" y="30952"/>
                  <a:pt x="0" y="69076"/>
                </a:cubicBezTo>
                <a:cubicBezTo>
                  <a:pt x="0" y="107201"/>
                  <a:pt x="30952" y="138153"/>
                  <a:pt x="69076" y="138153"/>
                </a:cubicBezTo>
                <a:close/>
                <a:moveTo>
                  <a:pt x="91850" y="57393"/>
                </a:moveTo>
                <a:lnTo>
                  <a:pt x="70264" y="91931"/>
                </a:lnTo>
                <a:cubicBezTo>
                  <a:pt x="69130" y="93739"/>
                  <a:pt x="67188" y="94872"/>
                  <a:pt x="65056" y="94980"/>
                </a:cubicBezTo>
                <a:cubicBezTo>
                  <a:pt x="62924" y="95088"/>
                  <a:pt x="60874" y="94117"/>
                  <a:pt x="59605" y="92390"/>
                </a:cubicBezTo>
                <a:lnTo>
                  <a:pt x="46654" y="75121"/>
                </a:lnTo>
                <a:cubicBezTo>
                  <a:pt x="44495" y="72260"/>
                  <a:pt x="45089" y="68213"/>
                  <a:pt x="47949" y="66054"/>
                </a:cubicBezTo>
                <a:cubicBezTo>
                  <a:pt x="50809" y="63896"/>
                  <a:pt x="54856" y="64489"/>
                  <a:pt x="57015" y="67350"/>
                </a:cubicBezTo>
                <a:lnTo>
                  <a:pt x="64300" y="77063"/>
                </a:lnTo>
                <a:lnTo>
                  <a:pt x="80868" y="50539"/>
                </a:lnTo>
                <a:cubicBezTo>
                  <a:pt x="82757" y="47517"/>
                  <a:pt x="86750" y="46573"/>
                  <a:pt x="89799" y="48488"/>
                </a:cubicBezTo>
                <a:cubicBezTo>
                  <a:pt x="92849" y="50404"/>
                  <a:pt x="93766" y="54371"/>
                  <a:pt x="91850" y="57420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53" name="Text 51"/>
          <p:cNvSpPr/>
          <p:nvPr/>
        </p:nvSpPr>
        <p:spPr>
          <a:xfrm>
            <a:off x="6439404" y="5336159"/>
            <a:ext cx="2452215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支持瘦AP标准IETF 5415 CAPWAP协议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4" name="Shape 52"/>
          <p:cNvSpPr/>
          <p:nvPr/>
        </p:nvSpPr>
        <p:spPr>
          <a:xfrm>
            <a:off x="6214905" y="5647003"/>
            <a:ext cx="138153" cy="138153"/>
          </a:xfrm>
          <a:custGeom>
            <a:avLst/>
            <a:gdLst/>
            <a:ahLst/>
            <a:cxnLst/>
            <a:rect l="l" t="t" r="r" b="b"/>
            <a:pathLst>
              <a:path w="138153" h="138153">
                <a:moveTo>
                  <a:pt x="69076" y="138153"/>
                </a:moveTo>
                <a:cubicBezTo>
                  <a:pt x="107201" y="138153"/>
                  <a:pt x="138153" y="107201"/>
                  <a:pt x="138153" y="69076"/>
                </a:cubicBezTo>
                <a:cubicBezTo>
                  <a:pt x="138153" y="30952"/>
                  <a:pt x="107201" y="0"/>
                  <a:pt x="69076" y="0"/>
                </a:cubicBezTo>
                <a:cubicBezTo>
                  <a:pt x="30952" y="0"/>
                  <a:pt x="0" y="30952"/>
                  <a:pt x="0" y="69076"/>
                </a:cubicBezTo>
                <a:cubicBezTo>
                  <a:pt x="0" y="107201"/>
                  <a:pt x="30952" y="138153"/>
                  <a:pt x="69076" y="138153"/>
                </a:cubicBezTo>
                <a:close/>
                <a:moveTo>
                  <a:pt x="91850" y="57393"/>
                </a:moveTo>
                <a:lnTo>
                  <a:pt x="70264" y="91931"/>
                </a:lnTo>
                <a:cubicBezTo>
                  <a:pt x="69130" y="93739"/>
                  <a:pt x="67188" y="94872"/>
                  <a:pt x="65056" y="94980"/>
                </a:cubicBezTo>
                <a:cubicBezTo>
                  <a:pt x="62924" y="95088"/>
                  <a:pt x="60874" y="94117"/>
                  <a:pt x="59605" y="92390"/>
                </a:cubicBezTo>
                <a:lnTo>
                  <a:pt x="46654" y="75121"/>
                </a:lnTo>
                <a:cubicBezTo>
                  <a:pt x="44495" y="72260"/>
                  <a:pt x="45089" y="68213"/>
                  <a:pt x="47949" y="66054"/>
                </a:cubicBezTo>
                <a:cubicBezTo>
                  <a:pt x="50809" y="63896"/>
                  <a:pt x="54856" y="64489"/>
                  <a:pt x="57015" y="67350"/>
                </a:cubicBezTo>
                <a:lnTo>
                  <a:pt x="64300" y="77063"/>
                </a:lnTo>
                <a:lnTo>
                  <a:pt x="80868" y="50539"/>
                </a:lnTo>
                <a:cubicBezTo>
                  <a:pt x="82757" y="47517"/>
                  <a:pt x="86750" y="46573"/>
                  <a:pt x="89799" y="48488"/>
                </a:cubicBezTo>
                <a:cubicBezTo>
                  <a:pt x="92849" y="50404"/>
                  <a:pt x="93766" y="54371"/>
                  <a:pt x="91850" y="57420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55" name="Text 53"/>
          <p:cNvSpPr/>
          <p:nvPr/>
        </p:nvSpPr>
        <p:spPr>
          <a:xfrm>
            <a:off x="6439404" y="5612465"/>
            <a:ext cx="2668079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支持802.11a/b/g/n/ac协议，双频同时工作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6" name="Shape 54"/>
          <p:cNvSpPr/>
          <p:nvPr/>
        </p:nvSpPr>
        <p:spPr>
          <a:xfrm>
            <a:off x="6214905" y="5923309"/>
            <a:ext cx="138153" cy="138153"/>
          </a:xfrm>
          <a:custGeom>
            <a:avLst/>
            <a:gdLst/>
            <a:ahLst/>
            <a:cxnLst/>
            <a:rect l="l" t="t" r="r" b="b"/>
            <a:pathLst>
              <a:path w="138153" h="138153">
                <a:moveTo>
                  <a:pt x="69076" y="138153"/>
                </a:moveTo>
                <a:cubicBezTo>
                  <a:pt x="107201" y="138153"/>
                  <a:pt x="138153" y="107201"/>
                  <a:pt x="138153" y="69076"/>
                </a:cubicBezTo>
                <a:cubicBezTo>
                  <a:pt x="138153" y="30952"/>
                  <a:pt x="107201" y="0"/>
                  <a:pt x="69076" y="0"/>
                </a:cubicBezTo>
                <a:cubicBezTo>
                  <a:pt x="30952" y="0"/>
                  <a:pt x="0" y="30952"/>
                  <a:pt x="0" y="69076"/>
                </a:cubicBezTo>
                <a:cubicBezTo>
                  <a:pt x="0" y="107201"/>
                  <a:pt x="30952" y="138153"/>
                  <a:pt x="69076" y="138153"/>
                </a:cubicBezTo>
                <a:close/>
                <a:moveTo>
                  <a:pt x="91850" y="57393"/>
                </a:moveTo>
                <a:lnTo>
                  <a:pt x="70264" y="91931"/>
                </a:lnTo>
                <a:cubicBezTo>
                  <a:pt x="69130" y="93739"/>
                  <a:pt x="67188" y="94872"/>
                  <a:pt x="65056" y="94980"/>
                </a:cubicBezTo>
                <a:cubicBezTo>
                  <a:pt x="62924" y="95088"/>
                  <a:pt x="60874" y="94117"/>
                  <a:pt x="59605" y="92390"/>
                </a:cubicBezTo>
                <a:lnTo>
                  <a:pt x="46654" y="75121"/>
                </a:lnTo>
                <a:cubicBezTo>
                  <a:pt x="44495" y="72260"/>
                  <a:pt x="45089" y="68213"/>
                  <a:pt x="47949" y="66054"/>
                </a:cubicBezTo>
                <a:cubicBezTo>
                  <a:pt x="50809" y="63896"/>
                  <a:pt x="54856" y="64489"/>
                  <a:pt x="57015" y="67350"/>
                </a:cubicBezTo>
                <a:lnTo>
                  <a:pt x="64300" y="77063"/>
                </a:lnTo>
                <a:lnTo>
                  <a:pt x="80868" y="50539"/>
                </a:lnTo>
                <a:cubicBezTo>
                  <a:pt x="82757" y="47517"/>
                  <a:pt x="86750" y="46573"/>
                  <a:pt x="89799" y="48488"/>
                </a:cubicBezTo>
                <a:cubicBezTo>
                  <a:pt x="92849" y="50404"/>
                  <a:pt x="93766" y="54371"/>
                  <a:pt x="91850" y="57420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57" name="Text 55"/>
          <p:cNvSpPr/>
          <p:nvPr/>
        </p:nvSpPr>
        <p:spPr>
          <a:xfrm>
            <a:off x="6439404" y="5888771"/>
            <a:ext cx="1588759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集中控制、分布接入架构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58" name="Shape 56"/>
          <p:cNvSpPr/>
          <p:nvPr/>
        </p:nvSpPr>
        <p:spPr>
          <a:xfrm>
            <a:off x="6214905" y="6199615"/>
            <a:ext cx="138153" cy="138153"/>
          </a:xfrm>
          <a:custGeom>
            <a:avLst/>
            <a:gdLst/>
            <a:ahLst/>
            <a:cxnLst/>
            <a:rect l="l" t="t" r="r" b="b"/>
            <a:pathLst>
              <a:path w="138153" h="138153">
                <a:moveTo>
                  <a:pt x="69076" y="138153"/>
                </a:moveTo>
                <a:cubicBezTo>
                  <a:pt x="107201" y="138153"/>
                  <a:pt x="138153" y="107201"/>
                  <a:pt x="138153" y="69076"/>
                </a:cubicBezTo>
                <a:cubicBezTo>
                  <a:pt x="138153" y="30952"/>
                  <a:pt x="107201" y="0"/>
                  <a:pt x="69076" y="0"/>
                </a:cubicBezTo>
                <a:cubicBezTo>
                  <a:pt x="30952" y="0"/>
                  <a:pt x="0" y="30952"/>
                  <a:pt x="0" y="69076"/>
                </a:cubicBezTo>
                <a:cubicBezTo>
                  <a:pt x="0" y="107201"/>
                  <a:pt x="30952" y="138153"/>
                  <a:pt x="69076" y="138153"/>
                </a:cubicBezTo>
                <a:close/>
                <a:moveTo>
                  <a:pt x="91850" y="57393"/>
                </a:moveTo>
                <a:lnTo>
                  <a:pt x="70264" y="91931"/>
                </a:lnTo>
                <a:cubicBezTo>
                  <a:pt x="69130" y="93739"/>
                  <a:pt x="67188" y="94872"/>
                  <a:pt x="65056" y="94980"/>
                </a:cubicBezTo>
                <a:cubicBezTo>
                  <a:pt x="62924" y="95088"/>
                  <a:pt x="60874" y="94117"/>
                  <a:pt x="59605" y="92390"/>
                </a:cubicBezTo>
                <a:lnTo>
                  <a:pt x="46654" y="75121"/>
                </a:lnTo>
                <a:cubicBezTo>
                  <a:pt x="44495" y="72260"/>
                  <a:pt x="45089" y="68213"/>
                  <a:pt x="47949" y="66054"/>
                </a:cubicBezTo>
                <a:cubicBezTo>
                  <a:pt x="50809" y="63896"/>
                  <a:pt x="54856" y="64489"/>
                  <a:pt x="57015" y="67350"/>
                </a:cubicBezTo>
                <a:lnTo>
                  <a:pt x="64300" y="77063"/>
                </a:lnTo>
                <a:lnTo>
                  <a:pt x="80868" y="50539"/>
                </a:lnTo>
                <a:cubicBezTo>
                  <a:pt x="82757" y="47517"/>
                  <a:pt x="86750" y="46573"/>
                  <a:pt x="89799" y="48488"/>
                </a:cubicBezTo>
                <a:cubicBezTo>
                  <a:pt x="92849" y="50404"/>
                  <a:pt x="93766" y="54371"/>
                  <a:pt x="91850" y="57420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59" name="Text 57"/>
          <p:cNvSpPr/>
          <p:nvPr/>
        </p:nvSpPr>
        <p:spPr>
          <a:xfrm>
            <a:off x="6439404" y="6165076"/>
            <a:ext cx="1588759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射频自动优化与功率调整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0" name="Shape 58"/>
          <p:cNvSpPr/>
          <p:nvPr/>
        </p:nvSpPr>
        <p:spPr>
          <a:xfrm>
            <a:off x="6214905" y="6475921"/>
            <a:ext cx="138153" cy="138153"/>
          </a:xfrm>
          <a:custGeom>
            <a:avLst/>
            <a:gdLst/>
            <a:ahLst/>
            <a:cxnLst/>
            <a:rect l="l" t="t" r="r" b="b"/>
            <a:pathLst>
              <a:path w="138153" h="138153">
                <a:moveTo>
                  <a:pt x="69076" y="138153"/>
                </a:moveTo>
                <a:cubicBezTo>
                  <a:pt x="107201" y="138153"/>
                  <a:pt x="138153" y="107201"/>
                  <a:pt x="138153" y="69076"/>
                </a:cubicBezTo>
                <a:cubicBezTo>
                  <a:pt x="138153" y="30952"/>
                  <a:pt x="107201" y="0"/>
                  <a:pt x="69076" y="0"/>
                </a:cubicBezTo>
                <a:cubicBezTo>
                  <a:pt x="30952" y="0"/>
                  <a:pt x="0" y="30952"/>
                  <a:pt x="0" y="69076"/>
                </a:cubicBezTo>
                <a:cubicBezTo>
                  <a:pt x="0" y="107201"/>
                  <a:pt x="30952" y="138153"/>
                  <a:pt x="69076" y="138153"/>
                </a:cubicBezTo>
                <a:close/>
                <a:moveTo>
                  <a:pt x="91850" y="57393"/>
                </a:moveTo>
                <a:lnTo>
                  <a:pt x="70264" y="91931"/>
                </a:lnTo>
                <a:cubicBezTo>
                  <a:pt x="69130" y="93739"/>
                  <a:pt x="67188" y="94872"/>
                  <a:pt x="65056" y="94980"/>
                </a:cubicBezTo>
                <a:cubicBezTo>
                  <a:pt x="62924" y="95088"/>
                  <a:pt x="60874" y="94117"/>
                  <a:pt x="59605" y="92390"/>
                </a:cubicBezTo>
                <a:lnTo>
                  <a:pt x="46654" y="75121"/>
                </a:lnTo>
                <a:cubicBezTo>
                  <a:pt x="44495" y="72260"/>
                  <a:pt x="45089" y="68213"/>
                  <a:pt x="47949" y="66054"/>
                </a:cubicBezTo>
                <a:cubicBezTo>
                  <a:pt x="50809" y="63896"/>
                  <a:pt x="54856" y="64489"/>
                  <a:pt x="57015" y="67350"/>
                </a:cubicBezTo>
                <a:lnTo>
                  <a:pt x="64300" y="77063"/>
                </a:lnTo>
                <a:lnTo>
                  <a:pt x="80868" y="50539"/>
                </a:lnTo>
                <a:cubicBezTo>
                  <a:pt x="82757" y="47517"/>
                  <a:pt x="86750" y="46573"/>
                  <a:pt x="89799" y="48488"/>
                </a:cubicBezTo>
                <a:cubicBezTo>
                  <a:pt x="92849" y="50404"/>
                  <a:pt x="93766" y="54371"/>
                  <a:pt x="91850" y="57420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61" name="Text 59"/>
          <p:cNvSpPr/>
          <p:nvPr/>
        </p:nvSpPr>
        <p:spPr>
          <a:xfrm>
            <a:off x="6439404" y="6441382"/>
            <a:ext cx="1761450" cy="207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8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非法AP入侵检测与黑白名单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2" name="Shape 1">
            <a:extLst>
              <a:ext uri="{FF2B5EF4-FFF2-40B4-BE49-F238E27FC236}">
                <a16:creationId xmlns:a16="http://schemas.microsoft.com/office/drawing/2014/main" id="{91476B17-DA89-6AA8-7AC8-8924FE90DFBA}"/>
              </a:ext>
            </a:extLst>
          </p:cNvPr>
          <p:cNvSpPr/>
          <p:nvPr/>
        </p:nvSpPr>
        <p:spPr>
          <a:xfrm>
            <a:off x="381000" y="490538"/>
            <a:ext cx="762000" cy="9525"/>
          </a:xfrm>
          <a:custGeom>
            <a:avLst/>
            <a:gdLst/>
            <a:ahLst/>
            <a:cxnLst/>
            <a:rect l="l" t="t" r="r" b="b"/>
            <a:pathLst>
              <a:path w="762000" h="9525">
                <a:moveTo>
                  <a:pt x="0" y="0"/>
                </a:moveTo>
                <a:lnTo>
                  <a:pt x="762000" y="0"/>
                </a:lnTo>
                <a:lnTo>
                  <a:pt x="762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052ACF-FA34-3065-54D3-4A8A0DE6E5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23B3999B-E34F-3FB8-125A-71454954E5C8}"/>
              </a:ext>
            </a:extLst>
          </p:cNvPr>
          <p:cNvSpPr/>
          <p:nvPr/>
        </p:nvSpPr>
        <p:spPr>
          <a:xfrm>
            <a:off x="381000" y="490538"/>
            <a:ext cx="762000" cy="9525"/>
          </a:xfrm>
          <a:custGeom>
            <a:avLst/>
            <a:gdLst/>
            <a:ahLst/>
            <a:cxnLst/>
            <a:rect l="l" t="t" r="r" b="b"/>
            <a:pathLst>
              <a:path w="762000" h="9525">
                <a:moveTo>
                  <a:pt x="0" y="0"/>
                </a:moveTo>
                <a:lnTo>
                  <a:pt x="762000" y="0"/>
                </a:lnTo>
                <a:lnTo>
                  <a:pt x="762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848D322F-3203-BEED-4781-DBD67369A1EF}"/>
              </a:ext>
            </a:extLst>
          </p:cNvPr>
          <p:cNvSpPr/>
          <p:nvPr/>
        </p:nvSpPr>
        <p:spPr>
          <a:xfrm>
            <a:off x="1257300" y="381000"/>
            <a:ext cx="317246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36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TENDER PRESENTATION</a:t>
            </a: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4C5D14BB-FDF0-2C01-65EF-EECB165E92ED}"/>
              </a:ext>
            </a:extLst>
          </p:cNvPr>
          <p:cNvSpPr/>
          <p:nvPr/>
        </p:nvSpPr>
        <p:spPr>
          <a:xfrm>
            <a:off x="381000" y="1939528"/>
            <a:ext cx="11772900" cy="2362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altLang="zh-CN" sz="54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</a:rPr>
              <a:t>Chapter 5</a:t>
            </a:r>
            <a:endParaRPr lang="en-US" sz="5400" b="1" dirty="0">
              <a:solidFill>
                <a:srgbClr val="3A4B5C"/>
              </a:solidFill>
              <a:latin typeface="Noto Sans SC" pitchFamily="34" charset="0"/>
              <a:ea typeface="Noto Sans SC" pitchFamily="34" charset="-122"/>
              <a:cs typeface="Noto Sans SC" pitchFamily="34" charset="-120"/>
            </a:endParaRPr>
          </a:p>
          <a:p>
            <a:pPr>
              <a:lnSpc>
                <a:spcPct val="120000"/>
              </a:lnSpc>
            </a:pPr>
            <a:r>
              <a:rPr lang="en-US" altLang="zh-CN" sz="5400" b="1" dirty="0" err="1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设备选型与参数说明</a:t>
            </a:r>
            <a:endParaRPr lang="en-US" altLang="zh-CN" sz="600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DA1CEED8-13BC-515C-A216-E1D3091DBE29}"/>
              </a:ext>
            </a:extLst>
          </p:cNvPr>
          <p:cNvSpPr/>
          <p:nvPr/>
        </p:nvSpPr>
        <p:spPr>
          <a:xfrm>
            <a:off x="381000" y="45339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" name="Text 14">
            <a:extLst>
              <a:ext uri="{FF2B5EF4-FFF2-40B4-BE49-F238E27FC236}">
                <a16:creationId xmlns:a16="http://schemas.microsoft.com/office/drawing/2014/main" id="{8D7C8F9B-E37C-2972-32A5-6DBA6C8CCD2B}"/>
              </a:ext>
            </a:extLst>
          </p:cNvPr>
          <p:cNvSpPr/>
          <p:nvPr/>
        </p:nvSpPr>
        <p:spPr>
          <a:xfrm>
            <a:off x="466248" y="4142978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 err="1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品牌型号、技术参数、偏离分析</a:t>
            </a:r>
            <a:endParaRPr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3918313644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7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90538"/>
            <a:ext cx="457200" cy="9525"/>
          </a:xfrm>
          <a:custGeom>
            <a:avLst/>
            <a:gdLst/>
            <a:ahLst/>
            <a:cxnLst/>
            <a:rect l="l" t="t" r="r" b="b"/>
            <a:pathLst>
              <a:path w="457200" h="9525">
                <a:moveTo>
                  <a:pt x="0" y="0"/>
                </a:moveTo>
                <a:lnTo>
                  <a:pt x="457200" y="0"/>
                </a:lnTo>
                <a:lnTo>
                  <a:pt x="4572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" name="Text 1"/>
          <p:cNvSpPr/>
          <p:nvPr/>
        </p:nvSpPr>
        <p:spPr>
          <a:xfrm>
            <a:off x="952500" y="381000"/>
            <a:ext cx="2120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EQUIPMENT SELECTION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设备选型与参数对照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219200"/>
            <a:ext cx="11430000" cy="4686300"/>
          </a:xfrm>
          <a:custGeom>
            <a:avLst/>
            <a:gdLst/>
            <a:ahLst/>
            <a:cxnLst/>
            <a:rect l="l" t="t" r="r" b="b"/>
            <a:pathLst>
              <a:path w="11430000" h="4686300">
                <a:moveTo>
                  <a:pt x="76199" y="0"/>
                </a:moveTo>
                <a:lnTo>
                  <a:pt x="11353801" y="0"/>
                </a:lnTo>
                <a:cubicBezTo>
                  <a:pt x="11395884" y="0"/>
                  <a:pt x="11430000" y="34116"/>
                  <a:pt x="11430000" y="76199"/>
                </a:cubicBezTo>
                <a:lnTo>
                  <a:pt x="11430000" y="4610101"/>
                </a:lnTo>
                <a:cubicBezTo>
                  <a:pt x="11430000" y="4652184"/>
                  <a:pt x="11395884" y="4686300"/>
                  <a:pt x="11353801" y="4686300"/>
                </a:cubicBezTo>
                <a:lnTo>
                  <a:pt x="76199" y="4686300"/>
                </a:lnTo>
                <a:cubicBezTo>
                  <a:pt x="34116" y="4686300"/>
                  <a:pt x="0" y="4652184"/>
                  <a:pt x="0" y="46101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7150" dist="38100" dir="5400000" algn="bl" rotWithShape="0">
              <a:srgbClr val="000000">
                <a:alpha val="10196"/>
              </a:srgbClr>
            </a:outerShdw>
          </a:effectLst>
        </p:spPr>
      </p:sp>
      <p:graphicFrame>
        <p:nvGraphicFramePr>
          <p:cNvPr id="9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427493"/>
              </p:ext>
            </p:extLst>
          </p:nvPr>
        </p:nvGraphicFramePr>
        <p:xfrm>
          <a:off x="533400" y="1371600"/>
          <a:ext cx="11125199" cy="3133730"/>
        </p:xfrm>
        <a:graphic>
          <a:graphicData uri="http://schemas.openxmlformats.org/drawingml/2006/table">
            <a:tbl>
              <a:tblPr/>
              <a:tblGrid>
                <a:gridCol w="571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894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36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544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424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446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83675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13373"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序号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设备名称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品牌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型号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数量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关键参数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偏离情况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3373"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核心路由节点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新华三集团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H3C SR8804-X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2套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交换容量1.44T,转发性能800Mpps,双协议栈,支持MPLS VPN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无偏离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3373"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路由汇聚节点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华为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AR6300-S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2套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交换容量40G,转发性能6Mpps,支持MPLS VPN,端口≥12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端口正偏离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3373"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路由接入节点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新华三集团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MSR3640-XS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5台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包转发能力3Mpps,模块插槽12个,支持DSVPN,IPS入侵防御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包转发/插槽正偏离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3373"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出口路由器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迈普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MP2900X-12-AC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5台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转发性能1Mpps,交换容量32Gbps,支持IPSec VPN,SSL VPN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无偏离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3373"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核心路由节点(内网)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迈普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MP2900X-12-AC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10台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转发性能1Mpps,交换容量32Gbps,支持ECMP负载分担,MPLS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无偏离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3373"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交换汇聚节点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浪潮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S6820-24XQ-E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10台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交换容量250Gbps,转发性能100Mpps,支持M-LAG跨设备聚合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交换容量/转发正偏离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3373"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交换接入节点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锐捷网络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M7000L-24GT4MS-RU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10台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交换容量432Gbps,转发性能108Mpps,MAC地址表16K,功耗15.5W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交换容量/转发/MAC正偏离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3373"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无线控制节点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华为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AC6605-26-PWR-16AP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5台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转发性能10Gbps,交换容量128Gbps,支持24口POE+,管理AP≥1024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无偏离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A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3373"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9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无线接入节点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锐捷网络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1" u="none" dirty="0">
                          <a:solidFill>
                            <a:srgbClr val="3A4B5C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RG-RAP120(V2)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5台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支持802.11a/b/g/n/ac,双频,整机速率733Mbps,2×2 MIMO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u="none" dirty="0">
                          <a:solidFill>
                            <a:srgbClr val="1C2128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无线速率正偏离</a:t>
                      </a:r>
                      <a:endParaRPr lang="en-US" sz="9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14300" marR="114300" marT="76200" marB="7620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846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7" name="Shape 4"/>
          <p:cNvSpPr/>
          <p:nvPr/>
        </p:nvSpPr>
        <p:spPr>
          <a:xfrm>
            <a:off x="400050" y="6019800"/>
            <a:ext cx="11410950" cy="457200"/>
          </a:xfrm>
          <a:custGeom>
            <a:avLst/>
            <a:gdLst/>
            <a:ahLst/>
            <a:cxnLst/>
            <a:rect l="l" t="t" r="r" b="b"/>
            <a:pathLst>
              <a:path w="11410950" h="457200">
                <a:moveTo>
                  <a:pt x="38100" y="0"/>
                </a:moveTo>
                <a:lnTo>
                  <a:pt x="11334748" y="0"/>
                </a:lnTo>
                <a:cubicBezTo>
                  <a:pt x="11376833" y="0"/>
                  <a:pt x="11410950" y="34117"/>
                  <a:pt x="11410950" y="76202"/>
                </a:cubicBezTo>
                <a:lnTo>
                  <a:pt x="11410950" y="380998"/>
                </a:lnTo>
                <a:cubicBezTo>
                  <a:pt x="11410950" y="423083"/>
                  <a:pt x="11376833" y="457200"/>
                  <a:pt x="11334748" y="457200"/>
                </a:cubicBezTo>
                <a:lnTo>
                  <a:pt x="38100" y="457200"/>
                </a:lnTo>
                <a:cubicBezTo>
                  <a:pt x="17058" y="457200"/>
                  <a:pt x="0" y="440142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8A72">
              <a:alpha val="10196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400050" y="6019800"/>
            <a:ext cx="38100" cy="457200"/>
          </a:xfrm>
          <a:custGeom>
            <a:avLst/>
            <a:gdLst/>
            <a:ahLst/>
            <a:cxnLst/>
            <a:rect l="l" t="t" r="r" b="b"/>
            <a:pathLst>
              <a:path w="38100" h="457200">
                <a:moveTo>
                  <a:pt x="38100" y="0"/>
                </a:moveTo>
                <a:lnTo>
                  <a:pt x="38100" y="0"/>
                </a:lnTo>
                <a:lnTo>
                  <a:pt x="38100" y="457200"/>
                </a:lnTo>
                <a:lnTo>
                  <a:pt x="38100" y="457200"/>
                </a:lnTo>
                <a:cubicBezTo>
                  <a:pt x="17072" y="457200"/>
                  <a:pt x="0" y="440128"/>
                  <a:pt x="0" y="419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6" name="Shape 6"/>
          <p:cNvSpPr/>
          <p:nvPr/>
        </p:nvSpPr>
        <p:spPr>
          <a:xfrm>
            <a:off x="552450" y="616585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66675" y="47625"/>
                </a:moveTo>
                <a:cubicBezTo>
                  <a:pt x="66675" y="42368"/>
                  <a:pt x="70943" y="38100"/>
                  <a:pt x="76200" y="38100"/>
                </a:cubicBezTo>
                <a:cubicBezTo>
                  <a:pt x="81457" y="38100"/>
                  <a:pt x="85725" y="42368"/>
                  <a:pt x="85725" y="47625"/>
                </a:cubicBezTo>
                <a:cubicBezTo>
                  <a:pt x="85725" y="52882"/>
                  <a:pt x="81457" y="57150"/>
                  <a:pt x="76200" y="57150"/>
                </a:cubicBezTo>
                <a:cubicBezTo>
                  <a:pt x="70943" y="57150"/>
                  <a:pt x="66675" y="52882"/>
                  <a:pt x="66675" y="47625"/>
                </a:cubicBezTo>
                <a:close/>
                <a:moveTo>
                  <a:pt x="64294" y="66675"/>
                </a:moveTo>
                <a:lnTo>
                  <a:pt x="78581" y="66675"/>
                </a:lnTo>
                <a:cubicBezTo>
                  <a:pt x="82540" y="66675"/>
                  <a:pt x="85725" y="69860"/>
                  <a:pt x="85725" y="73819"/>
                </a:cubicBezTo>
                <a:lnTo>
                  <a:pt x="85725" y="100013"/>
                </a:lnTo>
                <a:lnTo>
                  <a:pt x="88106" y="100013"/>
                </a:lnTo>
                <a:cubicBezTo>
                  <a:pt x="92065" y="100013"/>
                  <a:pt x="95250" y="103197"/>
                  <a:pt x="95250" y="107156"/>
                </a:cubicBezTo>
                <a:cubicBezTo>
                  <a:pt x="95250" y="111115"/>
                  <a:pt x="92065" y="114300"/>
                  <a:pt x="88106" y="114300"/>
                </a:cubicBezTo>
                <a:lnTo>
                  <a:pt x="64294" y="114300"/>
                </a:lnTo>
                <a:cubicBezTo>
                  <a:pt x="60335" y="114300"/>
                  <a:pt x="57150" y="111115"/>
                  <a:pt x="57150" y="107156"/>
                </a:cubicBezTo>
                <a:cubicBezTo>
                  <a:pt x="57150" y="103197"/>
                  <a:pt x="60335" y="100013"/>
                  <a:pt x="64294" y="100013"/>
                </a:cubicBezTo>
                <a:lnTo>
                  <a:pt x="71438" y="100013"/>
                </a:lnTo>
                <a:lnTo>
                  <a:pt x="71438" y="80962"/>
                </a:lnTo>
                <a:lnTo>
                  <a:pt x="64294" y="80962"/>
                </a:lnTo>
                <a:cubicBezTo>
                  <a:pt x="60335" y="80962"/>
                  <a:pt x="57150" y="77778"/>
                  <a:pt x="57150" y="73819"/>
                </a:cubicBezTo>
                <a:cubicBezTo>
                  <a:pt x="57150" y="69860"/>
                  <a:pt x="60335" y="66675"/>
                  <a:pt x="64294" y="66675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0" name="Text 7"/>
          <p:cNvSpPr/>
          <p:nvPr/>
        </p:nvSpPr>
        <p:spPr>
          <a:xfrm>
            <a:off x="781050" y="6134100"/>
            <a:ext cx="109918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说明：</a:t>
            </a:r>
            <a:r>
              <a:rPr lang="en-US" sz="12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所有设备均完全响应招标技术要求，其中多项关键性能指标实现</a:t>
            </a:r>
            <a:r>
              <a:rPr lang="en-US" sz="1200" b="1" dirty="0">
                <a:solidFill>
                  <a:srgbClr val="3A4B5C"/>
                </a:solidFill>
                <a:highlight>
                  <a:srgbClr val="4E8A72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正偏离 </a:t>
            </a:r>
            <a:r>
              <a:rPr lang="en-US" sz="12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，确保系统整体性能优于招标要求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44373-8616-6B4C-65CB-50E629032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659E732E-A313-743F-6929-F38982B56C25}"/>
              </a:ext>
            </a:extLst>
          </p:cNvPr>
          <p:cNvSpPr/>
          <p:nvPr/>
        </p:nvSpPr>
        <p:spPr>
          <a:xfrm>
            <a:off x="381000" y="490538"/>
            <a:ext cx="762000" cy="9525"/>
          </a:xfrm>
          <a:custGeom>
            <a:avLst/>
            <a:gdLst/>
            <a:ahLst/>
            <a:cxnLst/>
            <a:rect l="l" t="t" r="r" b="b"/>
            <a:pathLst>
              <a:path w="762000" h="9525">
                <a:moveTo>
                  <a:pt x="0" y="0"/>
                </a:moveTo>
                <a:lnTo>
                  <a:pt x="762000" y="0"/>
                </a:lnTo>
                <a:lnTo>
                  <a:pt x="762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4DEAD011-C9CB-1680-AD1D-F1D159757E85}"/>
              </a:ext>
            </a:extLst>
          </p:cNvPr>
          <p:cNvSpPr/>
          <p:nvPr/>
        </p:nvSpPr>
        <p:spPr>
          <a:xfrm>
            <a:off x="1257300" y="381000"/>
            <a:ext cx="317246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36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TENDER PRESENTATION</a:t>
            </a: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90C456E5-4205-C01C-252A-A7BBBA5AF8C6}"/>
              </a:ext>
            </a:extLst>
          </p:cNvPr>
          <p:cNvSpPr/>
          <p:nvPr/>
        </p:nvSpPr>
        <p:spPr>
          <a:xfrm>
            <a:off x="381000" y="1939528"/>
            <a:ext cx="11772900" cy="2362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altLang="zh-CN" sz="54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</a:rPr>
              <a:t>Chapter 6</a:t>
            </a:r>
            <a:endParaRPr lang="en-US" sz="5400" b="1" dirty="0">
              <a:solidFill>
                <a:srgbClr val="3A4B5C"/>
              </a:solidFill>
              <a:latin typeface="Noto Sans SC" pitchFamily="34" charset="0"/>
              <a:ea typeface="Noto Sans SC" pitchFamily="34" charset="-122"/>
              <a:cs typeface="Noto Sans SC" pitchFamily="34" charset="-120"/>
            </a:endParaRPr>
          </a:p>
          <a:p>
            <a:pPr>
              <a:lnSpc>
                <a:spcPct val="120000"/>
              </a:lnSpc>
            </a:pPr>
            <a:r>
              <a:rPr lang="en-US" altLang="zh-CN" sz="5400" b="1" dirty="0" err="1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项目实施计划</a:t>
            </a:r>
            <a:endParaRPr lang="en-US" altLang="zh-CN" sz="600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DDE4375C-87A1-E114-1140-C1CF0E25D6C9}"/>
              </a:ext>
            </a:extLst>
          </p:cNvPr>
          <p:cNvSpPr/>
          <p:nvPr/>
        </p:nvSpPr>
        <p:spPr>
          <a:xfrm>
            <a:off x="381000" y="45339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" name="Text 14">
            <a:extLst>
              <a:ext uri="{FF2B5EF4-FFF2-40B4-BE49-F238E27FC236}">
                <a16:creationId xmlns:a16="http://schemas.microsoft.com/office/drawing/2014/main" id="{BCEFD436-BCA6-E659-A4BA-EFBB2FD755F9}"/>
              </a:ext>
            </a:extLst>
          </p:cNvPr>
          <p:cNvSpPr/>
          <p:nvPr/>
        </p:nvSpPr>
        <p:spPr>
          <a:xfrm>
            <a:off x="466248" y="4142978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 err="1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备货、交货、安装、调试、验收</a:t>
            </a:r>
            <a:endParaRPr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2330737601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7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408781"/>
            <a:ext cx="381000" cy="7938"/>
          </a:xfrm>
          <a:custGeom>
            <a:avLst/>
            <a:gdLst/>
            <a:ahLst/>
            <a:cxnLst/>
            <a:rect l="l" t="t" r="r" b="b"/>
            <a:pathLst>
              <a:path w="381000" h="7938">
                <a:moveTo>
                  <a:pt x="0" y="0"/>
                </a:moveTo>
                <a:lnTo>
                  <a:pt x="381000" y="0"/>
                </a:lnTo>
                <a:lnTo>
                  <a:pt x="381000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" name="Text 1"/>
          <p:cNvSpPr/>
          <p:nvPr/>
        </p:nvSpPr>
        <p:spPr>
          <a:xfrm>
            <a:off x="793750" y="317500"/>
            <a:ext cx="2089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kern="0" spc="5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IMPLEMENTATION PLAN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57150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项目实施计划与保障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17500" y="1063625"/>
            <a:ext cx="3746500" cy="3254375"/>
          </a:xfrm>
          <a:custGeom>
            <a:avLst/>
            <a:gdLst/>
            <a:ahLst/>
            <a:cxnLst/>
            <a:rect l="l" t="t" r="r" b="b"/>
            <a:pathLst>
              <a:path w="3746500" h="3254375">
                <a:moveTo>
                  <a:pt x="31750" y="0"/>
                </a:moveTo>
                <a:lnTo>
                  <a:pt x="3714750" y="0"/>
                </a:lnTo>
                <a:cubicBezTo>
                  <a:pt x="3732273" y="0"/>
                  <a:pt x="3746500" y="14227"/>
                  <a:pt x="3746500" y="31750"/>
                </a:cubicBezTo>
                <a:lnTo>
                  <a:pt x="3746500" y="3190882"/>
                </a:lnTo>
                <a:cubicBezTo>
                  <a:pt x="3746500" y="3225948"/>
                  <a:pt x="3718073" y="3254375"/>
                  <a:pt x="3683007" y="3254375"/>
                </a:cubicBezTo>
                <a:lnTo>
                  <a:pt x="63493" y="3254375"/>
                </a:lnTo>
                <a:cubicBezTo>
                  <a:pt x="28427" y="3254375"/>
                  <a:pt x="0" y="3225948"/>
                  <a:pt x="0" y="3190882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17500" y="1063625"/>
            <a:ext cx="3746500" cy="31750"/>
          </a:xfrm>
          <a:custGeom>
            <a:avLst/>
            <a:gdLst/>
            <a:ahLst/>
            <a:cxnLst/>
            <a:rect l="l" t="t" r="r" b="b"/>
            <a:pathLst>
              <a:path w="3746500" h="31750">
                <a:moveTo>
                  <a:pt x="31750" y="0"/>
                </a:moveTo>
                <a:lnTo>
                  <a:pt x="3714750" y="0"/>
                </a:lnTo>
                <a:cubicBezTo>
                  <a:pt x="3732273" y="0"/>
                  <a:pt x="3746500" y="14227"/>
                  <a:pt x="3746500" y="31750"/>
                </a:cubicBezTo>
                <a:lnTo>
                  <a:pt x="3746500" y="31750"/>
                </a:lnTo>
                <a:lnTo>
                  <a:pt x="0" y="31750"/>
                </a:ln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7" name="Shape 5"/>
          <p:cNvSpPr/>
          <p:nvPr/>
        </p:nvSpPr>
        <p:spPr>
          <a:xfrm>
            <a:off x="500063" y="12541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3344" y="0"/>
                </a:moveTo>
                <a:lnTo>
                  <a:pt x="83344" y="23812"/>
                </a:lnTo>
                <a:cubicBezTo>
                  <a:pt x="83344" y="27087"/>
                  <a:pt x="86023" y="29766"/>
                  <a:pt x="89297" y="29766"/>
                </a:cubicBezTo>
                <a:lnTo>
                  <a:pt x="101203" y="29766"/>
                </a:lnTo>
                <a:cubicBezTo>
                  <a:pt x="104477" y="29766"/>
                  <a:pt x="107156" y="27087"/>
                  <a:pt x="107156" y="23812"/>
                </a:cubicBezTo>
                <a:lnTo>
                  <a:pt x="107156" y="0"/>
                </a:lnTo>
                <a:lnTo>
                  <a:pt x="119063" y="0"/>
                </a:lnTo>
                <a:cubicBezTo>
                  <a:pt x="132197" y="0"/>
                  <a:pt x="142875" y="10678"/>
                  <a:pt x="142875" y="23812"/>
                </a:cubicBezTo>
                <a:lnTo>
                  <a:pt x="142875" y="71438"/>
                </a:lnTo>
                <a:cubicBezTo>
                  <a:pt x="142875" y="73484"/>
                  <a:pt x="142615" y="75493"/>
                  <a:pt x="142131" y="77391"/>
                </a:cubicBezTo>
                <a:lnTo>
                  <a:pt x="48369" y="77391"/>
                </a:lnTo>
                <a:cubicBezTo>
                  <a:pt x="47885" y="75493"/>
                  <a:pt x="47625" y="73484"/>
                  <a:pt x="47625" y="71438"/>
                </a:cubicBezTo>
                <a:lnTo>
                  <a:pt x="47625" y="23812"/>
                </a:lnTo>
                <a:cubicBezTo>
                  <a:pt x="47625" y="10678"/>
                  <a:pt x="58303" y="0"/>
                  <a:pt x="71438" y="0"/>
                </a:cubicBezTo>
                <a:lnTo>
                  <a:pt x="83344" y="0"/>
                </a:lnTo>
                <a:close/>
                <a:moveTo>
                  <a:pt x="119063" y="190500"/>
                </a:moveTo>
                <a:cubicBezTo>
                  <a:pt x="114895" y="190500"/>
                  <a:pt x="110951" y="189421"/>
                  <a:pt x="107528" y="187523"/>
                </a:cubicBezTo>
                <a:cubicBezTo>
                  <a:pt x="111063" y="181384"/>
                  <a:pt x="113109" y="174278"/>
                  <a:pt x="113109" y="166688"/>
                </a:cubicBezTo>
                <a:lnTo>
                  <a:pt x="113109" y="119063"/>
                </a:lnTo>
                <a:cubicBezTo>
                  <a:pt x="113109" y="111472"/>
                  <a:pt x="111063" y="104366"/>
                  <a:pt x="107528" y="98227"/>
                </a:cubicBezTo>
                <a:cubicBezTo>
                  <a:pt x="110951" y="96329"/>
                  <a:pt x="114858" y="95250"/>
                  <a:pt x="119063" y="95250"/>
                </a:cubicBezTo>
                <a:lnTo>
                  <a:pt x="130969" y="95250"/>
                </a:lnTo>
                <a:lnTo>
                  <a:pt x="130969" y="119063"/>
                </a:lnTo>
                <a:cubicBezTo>
                  <a:pt x="130969" y="122337"/>
                  <a:pt x="133648" y="125016"/>
                  <a:pt x="136922" y="125016"/>
                </a:cubicBezTo>
                <a:lnTo>
                  <a:pt x="148828" y="125016"/>
                </a:lnTo>
                <a:cubicBezTo>
                  <a:pt x="152102" y="125016"/>
                  <a:pt x="154781" y="122337"/>
                  <a:pt x="154781" y="119063"/>
                </a:cubicBezTo>
                <a:lnTo>
                  <a:pt x="154781" y="95250"/>
                </a:lnTo>
                <a:lnTo>
                  <a:pt x="166688" y="95250"/>
                </a:lnTo>
                <a:cubicBezTo>
                  <a:pt x="179822" y="95250"/>
                  <a:pt x="190500" y="105928"/>
                  <a:pt x="190500" y="119063"/>
                </a:cubicBezTo>
                <a:lnTo>
                  <a:pt x="190500" y="166688"/>
                </a:lnTo>
                <a:cubicBezTo>
                  <a:pt x="190500" y="179822"/>
                  <a:pt x="179822" y="190500"/>
                  <a:pt x="166688" y="190500"/>
                </a:cubicBezTo>
                <a:lnTo>
                  <a:pt x="119063" y="190500"/>
                </a:lnTo>
                <a:close/>
                <a:moveTo>
                  <a:pt x="0" y="119063"/>
                </a:moveTo>
                <a:cubicBezTo>
                  <a:pt x="0" y="105928"/>
                  <a:pt x="10678" y="95250"/>
                  <a:pt x="23812" y="95250"/>
                </a:cubicBezTo>
                <a:lnTo>
                  <a:pt x="35719" y="95250"/>
                </a:lnTo>
                <a:lnTo>
                  <a:pt x="35719" y="119063"/>
                </a:lnTo>
                <a:cubicBezTo>
                  <a:pt x="35719" y="122337"/>
                  <a:pt x="38398" y="125016"/>
                  <a:pt x="41672" y="125016"/>
                </a:cubicBezTo>
                <a:lnTo>
                  <a:pt x="53578" y="125016"/>
                </a:lnTo>
                <a:cubicBezTo>
                  <a:pt x="56852" y="125016"/>
                  <a:pt x="59531" y="122337"/>
                  <a:pt x="59531" y="119063"/>
                </a:cubicBezTo>
                <a:lnTo>
                  <a:pt x="59531" y="95250"/>
                </a:lnTo>
                <a:lnTo>
                  <a:pt x="71438" y="95250"/>
                </a:lnTo>
                <a:cubicBezTo>
                  <a:pt x="84572" y="95250"/>
                  <a:pt x="95250" y="105928"/>
                  <a:pt x="95250" y="119063"/>
                </a:cubicBezTo>
                <a:lnTo>
                  <a:pt x="95250" y="166688"/>
                </a:lnTo>
                <a:cubicBezTo>
                  <a:pt x="95250" y="179822"/>
                  <a:pt x="84572" y="190500"/>
                  <a:pt x="71438" y="190500"/>
                </a:cubicBezTo>
                <a:lnTo>
                  <a:pt x="23812" y="190500"/>
                </a:lnTo>
                <a:cubicBezTo>
                  <a:pt x="10678" y="190500"/>
                  <a:pt x="0" y="179822"/>
                  <a:pt x="0" y="166688"/>
                </a:cubicBezTo>
                <a:lnTo>
                  <a:pt x="0" y="119063"/>
                </a:ln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8" name="Text 6"/>
          <p:cNvSpPr/>
          <p:nvPr/>
        </p:nvSpPr>
        <p:spPr>
          <a:xfrm>
            <a:off x="809625" y="1238250"/>
            <a:ext cx="714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备货计划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476250" y="158750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571500" y="168275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响应机制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71500" y="190500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中标通知书下达后</a:t>
            </a:r>
            <a:r>
              <a:rPr lang="en-US" sz="875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48小时内</a:t>
            </a: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成立专项项目组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76250" y="225425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571500" y="234950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货源保障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71500" y="257175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所有货物均为</a:t>
            </a:r>
            <a:r>
              <a:rPr lang="en-US" sz="875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原厂正品</a:t>
            </a: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,全新未拆封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76250" y="292100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571500" y="301625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库存管理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71500" y="323850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荆夫港储备充足库存,留有</a:t>
            </a:r>
            <a:r>
              <a:rPr lang="en-US" sz="875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10%备用余量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76250" y="358775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571500" y="368300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生产周期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71500" y="390525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常规产品</a:t>
            </a:r>
            <a:r>
              <a:rPr lang="en-US" sz="875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20天</a:t>
            </a: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,定制化产品</a:t>
            </a:r>
            <a:r>
              <a:rPr lang="en-US" sz="875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25天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222750" y="1063625"/>
            <a:ext cx="3746500" cy="3254375"/>
          </a:xfrm>
          <a:custGeom>
            <a:avLst/>
            <a:gdLst/>
            <a:ahLst/>
            <a:cxnLst/>
            <a:rect l="l" t="t" r="r" b="b"/>
            <a:pathLst>
              <a:path w="3746500" h="3254375">
                <a:moveTo>
                  <a:pt x="31750" y="0"/>
                </a:moveTo>
                <a:lnTo>
                  <a:pt x="3714750" y="0"/>
                </a:lnTo>
                <a:cubicBezTo>
                  <a:pt x="3732273" y="0"/>
                  <a:pt x="3746500" y="14227"/>
                  <a:pt x="3746500" y="31750"/>
                </a:cubicBezTo>
                <a:lnTo>
                  <a:pt x="3746500" y="3190882"/>
                </a:lnTo>
                <a:cubicBezTo>
                  <a:pt x="3746500" y="3225948"/>
                  <a:pt x="3718073" y="3254375"/>
                  <a:pt x="3683007" y="3254375"/>
                </a:cubicBezTo>
                <a:lnTo>
                  <a:pt x="63493" y="3254375"/>
                </a:lnTo>
                <a:cubicBezTo>
                  <a:pt x="28427" y="3254375"/>
                  <a:pt x="0" y="3225948"/>
                  <a:pt x="0" y="3190882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4222750" y="1063625"/>
            <a:ext cx="3746500" cy="31750"/>
          </a:xfrm>
          <a:custGeom>
            <a:avLst/>
            <a:gdLst/>
            <a:ahLst/>
            <a:cxnLst/>
            <a:rect l="l" t="t" r="r" b="b"/>
            <a:pathLst>
              <a:path w="3746500" h="31750">
                <a:moveTo>
                  <a:pt x="31750" y="0"/>
                </a:moveTo>
                <a:lnTo>
                  <a:pt x="3714750" y="0"/>
                </a:lnTo>
                <a:cubicBezTo>
                  <a:pt x="3732273" y="0"/>
                  <a:pt x="3746500" y="14227"/>
                  <a:pt x="3746500" y="31750"/>
                </a:cubicBezTo>
                <a:lnTo>
                  <a:pt x="3746500" y="31750"/>
                </a:lnTo>
                <a:lnTo>
                  <a:pt x="0" y="31750"/>
                </a:ln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3" name="Shape 21"/>
          <p:cNvSpPr/>
          <p:nvPr/>
        </p:nvSpPr>
        <p:spPr>
          <a:xfrm>
            <a:off x="4393406" y="12541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0" y="35719"/>
                </a:moveTo>
                <a:cubicBezTo>
                  <a:pt x="0" y="22585"/>
                  <a:pt x="10678" y="11906"/>
                  <a:pt x="23812" y="11906"/>
                </a:cubicBezTo>
                <a:lnTo>
                  <a:pt x="130969" y="11906"/>
                </a:lnTo>
                <a:cubicBezTo>
                  <a:pt x="144103" y="11906"/>
                  <a:pt x="154781" y="22585"/>
                  <a:pt x="154781" y="35719"/>
                </a:cubicBezTo>
                <a:lnTo>
                  <a:pt x="154781" y="47625"/>
                </a:lnTo>
                <a:lnTo>
                  <a:pt x="173645" y="47625"/>
                </a:lnTo>
                <a:cubicBezTo>
                  <a:pt x="179970" y="47625"/>
                  <a:pt x="186035" y="50118"/>
                  <a:pt x="190500" y="54583"/>
                </a:cubicBezTo>
                <a:lnTo>
                  <a:pt x="207355" y="71438"/>
                </a:lnTo>
                <a:cubicBezTo>
                  <a:pt x="211820" y="75902"/>
                  <a:pt x="214313" y="81967"/>
                  <a:pt x="214313" y="88292"/>
                </a:cubicBezTo>
                <a:lnTo>
                  <a:pt x="214313" y="142875"/>
                </a:lnTo>
                <a:cubicBezTo>
                  <a:pt x="214313" y="156009"/>
                  <a:pt x="203634" y="166688"/>
                  <a:pt x="190500" y="166688"/>
                </a:cubicBezTo>
                <a:lnTo>
                  <a:pt x="189272" y="166688"/>
                </a:lnTo>
                <a:cubicBezTo>
                  <a:pt x="185403" y="180417"/>
                  <a:pt x="172752" y="190500"/>
                  <a:pt x="157758" y="190500"/>
                </a:cubicBezTo>
                <a:cubicBezTo>
                  <a:pt x="142763" y="190500"/>
                  <a:pt x="130150" y="180417"/>
                  <a:pt x="126243" y="166688"/>
                </a:cubicBezTo>
                <a:lnTo>
                  <a:pt x="88069" y="166688"/>
                </a:lnTo>
                <a:cubicBezTo>
                  <a:pt x="84200" y="180417"/>
                  <a:pt x="71549" y="190500"/>
                  <a:pt x="56555" y="190500"/>
                </a:cubicBezTo>
                <a:cubicBezTo>
                  <a:pt x="41560" y="190500"/>
                  <a:pt x="28947" y="180417"/>
                  <a:pt x="25040" y="166688"/>
                </a:cubicBezTo>
                <a:lnTo>
                  <a:pt x="23812" y="166688"/>
                </a:lnTo>
                <a:cubicBezTo>
                  <a:pt x="10678" y="166688"/>
                  <a:pt x="0" y="156009"/>
                  <a:pt x="0" y="142875"/>
                </a:cubicBezTo>
                <a:lnTo>
                  <a:pt x="0" y="35719"/>
                </a:lnTo>
                <a:close/>
                <a:moveTo>
                  <a:pt x="190500" y="107156"/>
                </a:moveTo>
                <a:lnTo>
                  <a:pt x="190500" y="88292"/>
                </a:lnTo>
                <a:lnTo>
                  <a:pt x="173645" y="71438"/>
                </a:lnTo>
                <a:lnTo>
                  <a:pt x="154781" y="71438"/>
                </a:lnTo>
                <a:lnTo>
                  <a:pt x="154781" y="107156"/>
                </a:lnTo>
                <a:lnTo>
                  <a:pt x="190500" y="107156"/>
                </a:lnTo>
                <a:close/>
                <a:moveTo>
                  <a:pt x="71438" y="157758"/>
                </a:moveTo>
                <a:cubicBezTo>
                  <a:pt x="71438" y="149544"/>
                  <a:pt x="64769" y="142875"/>
                  <a:pt x="56555" y="142875"/>
                </a:cubicBezTo>
                <a:cubicBezTo>
                  <a:pt x="48341" y="142875"/>
                  <a:pt x="41672" y="149544"/>
                  <a:pt x="41672" y="157758"/>
                </a:cubicBezTo>
                <a:cubicBezTo>
                  <a:pt x="41672" y="165972"/>
                  <a:pt x="48341" y="172641"/>
                  <a:pt x="56555" y="172641"/>
                </a:cubicBezTo>
                <a:cubicBezTo>
                  <a:pt x="64769" y="172641"/>
                  <a:pt x="71438" y="165972"/>
                  <a:pt x="71438" y="157758"/>
                </a:cubicBezTo>
                <a:close/>
                <a:moveTo>
                  <a:pt x="157758" y="172641"/>
                </a:moveTo>
                <a:cubicBezTo>
                  <a:pt x="165972" y="172641"/>
                  <a:pt x="172641" y="165972"/>
                  <a:pt x="172641" y="157758"/>
                </a:cubicBezTo>
                <a:cubicBezTo>
                  <a:pt x="172641" y="149544"/>
                  <a:pt x="165972" y="142875"/>
                  <a:pt x="157758" y="142875"/>
                </a:cubicBezTo>
                <a:cubicBezTo>
                  <a:pt x="149544" y="142875"/>
                  <a:pt x="142875" y="149544"/>
                  <a:pt x="142875" y="157758"/>
                </a:cubicBezTo>
                <a:cubicBezTo>
                  <a:pt x="142875" y="165972"/>
                  <a:pt x="149544" y="172641"/>
                  <a:pt x="157758" y="172641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4" name="Text 22"/>
          <p:cNvSpPr/>
          <p:nvPr/>
        </p:nvSpPr>
        <p:spPr>
          <a:xfrm>
            <a:off x="4714875" y="1238250"/>
            <a:ext cx="873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交货及运输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381500" y="158750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4476750" y="168275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交货时间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476750" y="190500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合同签订后</a:t>
            </a:r>
            <a:r>
              <a:rPr lang="en-US" sz="875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20天</a:t>
            </a: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内送达指定地点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381500" y="225425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4476750" y="234950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运输方案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476750" y="257175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专业物流(EMS),全程购买运输保险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381500" y="292100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4476750" y="301625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精密包装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476750" y="323850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防震、防潮、防静电,加贴易碎标签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381500" y="358775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4476750" y="368300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到货验收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476750" y="390525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提供装箱单、合格证、原产地证明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128000" y="1063625"/>
            <a:ext cx="3746500" cy="3254375"/>
          </a:xfrm>
          <a:custGeom>
            <a:avLst/>
            <a:gdLst/>
            <a:ahLst/>
            <a:cxnLst/>
            <a:rect l="l" t="t" r="r" b="b"/>
            <a:pathLst>
              <a:path w="3746500" h="3254375">
                <a:moveTo>
                  <a:pt x="31750" y="0"/>
                </a:moveTo>
                <a:lnTo>
                  <a:pt x="3714750" y="0"/>
                </a:lnTo>
                <a:cubicBezTo>
                  <a:pt x="3732273" y="0"/>
                  <a:pt x="3746500" y="14227"/>
                  <a:pt x="3746500" y="31750"/>
                </a:cubicBezTo>
                <a:lnTo>
                  <a:pt x="3746500" y="3190882"/>
                </a:lnTo>
                <a:cubicBezTo>
                  <a:pt x="3746500" y="3225948"/>
                  <a:pt x="3718073" y="3254375"/>
                  <a:pt x="3683007" y="3254375"/>
                </a:cubicBezTo>
                <a:lnTo>
                  <a:pt x="63493" y="3254375"/>
                </a:lnTo>
                <a:cubicBezTo>
                  <a:pt x="28427" y="3254375"/>
                  <a:pt x="0" y="3225948"/>
                  <a:pt x="0" y="3190882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8" name="Shape 36"/>
          <p:cNvSpPr/>
          <p:nvPr/>
        </p:nvSpPr>
        <p:spPr>
          <a:xfrm>
            <a:off x="8128000" y="1063625"/>
            <a:ext cx="3746500" cy="31750"/>
          </a:xfrm>
          <a:custGeom>
            <a:avLst/>
            <a:gdLst/>
            <a:ahLst/>
            <a:cxnLst/>
            <a:rect l="l" t="t" r="r" b="b"/>
            <a:pathLst>
              <a:path w="3746500" h="31750">
                <a:moveTo>
                  <a:pt x="31750" y="0"/>
                </a:moveTo>
                <a:lnTo>
                  <a:pt x="3714750" y="0"/>
                </a:lnTo>
                <a:cubicBezTo>
                  <a:pt x="3732273" y="0"/>
                  <a:pt x="3746500" y="14227"/>
                  <a:pt x="3746500" y="31750"/>
                </a:cubicBezTo>
                <a:lnTo>
                  <a:pt x="3746500" y="31750"/>
                </a:lnTo>
                <a:lnTo>
                  <a:pt x="0" y="31750"/>
                </a:ln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39" name="Shape 37"/>
          <p:cNvSpPr/>
          <p:nvPr/>
        </p:nvSpPr>
        <p:spPr>
          <a:xfrm>
            <a:off x="8298656" y="12541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83381" y="36128"/>
                </a:moveTo>
                <a:lnTo>
                  <a:pt x="83381" y="54583"/>
                </a:lnTo>
                <a:lnTo>
                  <a:pt x="83567" y="54769"/>
                </a:lnTo>
                <a:cubicBezTo>
                  <a:pt x="85985" y="24110"/>
                  <a:pt x="111621" y="0"/>
                  <a:pt x="142912" y="0"/>
                </a:cubicBezTo>
                <a:cubicBezTo>
                  <a:pt x="150391" y="0"/>
                  <a:pt x="157572" y="1377"/>
                  <a:pt x="164157" y="3907"/>
                </a:cubicBezTo>
                <a:cubicBezTo>
                  <a:pt x="167878" y="5321"/>
                  <a:pt x="168548" y="10046"/>
                  <a:pt x="165757" y="12874"/>
                </a:cubicBezTo>
                <a:lnTo>
                  <a:pt x="132755" y="45876"/>
                </a:lnTo>
                <a:cubicBezTo>
                  <a:pt x="131638" y="46992"/>
                  <a:pt x="131006" y="48518"/>
                  <a:pt x="131006" y="50081"/>
                </a:cubicBezTo>
                <a:lnTo>
                  <a:pt x="131006" y="65484"/>
                </a:lnTo>
                <a:cubicBezTo>
                  <a:pt x="131006" y="68759"/>
                  <a:pt x="133685" y="71438"/>
                  <a:pt x="136959" y="71438"/>
                </a:cubicBezTo>
                <a:lnTo>
                  <a:pt x="152363" y="71438"/>
                </a:lnTo>
                <a:cubicBezTo>
                  <a:pt x="153925" y="71438"/>
                  <a:pt x="155451" y="70805"/>
                  <a:pt x="156567" y="69689"/>
                </a:cubicBezTo>
                <a:lnTo>
                  <a:pt x="189570" y="36686"/>
                </a:lnTo>
                <a:cubicBezTo>
                  <a:pt x="192398" y="33858"/>
                  <a:pt x="197123" y="34565"/>
                  <a:pt x="198537" y="38286"/>
                </a:cubicBezTo>
                <a:cubicBezTo>
                  <a:pt x="201067" y="44872"/>
                  <a:pt x="202443" y="52053"/>
                  <a:pt x="202443" y="59531"/>
                </a:cubicBezTo>
                <a:cubicBezTo>
                  <a:pt x="202443" y="82079"/>
                  <a:pt x="189905" y="101724"/>
                  <a:pt x="171376" y="111807"/>
                </a:cubicBezTo>
                <a:lnTo>
                  <a:pt x="201699" y="142131"/>
                </a:lnTo>
                <a:cubicBezTo>
                  <a:pt x="208657" y="149089"/>
                  <a:pt x="208657" y="160400"/>
                  <a:pt x="201699" y="167394"/>
                </a:cubicBezTo>
                <a:lnTo>
                  <a:pt x="179338" y="189756"/>
                </a:lnTo>
                <a:cubicBezTo>
                  <a:pt x="172380" y="196714"/>
                  <a:pt x="161069" y="196714"/>
                  <a:pt x="154074" y="189756"/>
                </a:cubicBezTo>
                <a:lnTo>
                  <a:pt x="107193" y="142875"/>
                </a:lnTo>
                <a:cubicBezTo>
                  <a:pt x="96999" y="132680"/>
                  <a:pt x="94692" y="117611"/>
                  <a:pt x="100310" y="105184"/>
                </a:cubicBezTo>
                <a:lnTo>
                  <a:pt x="66563" y="71438"/>
                </a:lnTo>
                <a:lnTo>
                  <a:pt x="48109" y="71438"/>
                </a:lnTo>
                <a:cubicBezTo>
                  <a:pt x="44128" y="71438"/>
                  <a:pt x="40407" y="69466"/>
                  <a:pt x="38212" y="66154"/>
                </a:cubicBezTo>
                <a:lnTo>
                  <a:pt x="8706" y="21915"/>
                </a:lnTo>
                <a:cubicBezTo>
                  <a:pt x="7144" y="19571"/>
                  <a:pt x="7441" y="16408"/>
                  <a:pt x="9451" y="14399"/>
                </a:cubicBezTo>
                <a:lnTo>
                  <a:pt x="26343" y="-2493"/>
                </a:lnTo>
                <a:cubicBezTo>
                  <a:pt x="28352" y="-4502"/>
                  <a:pt x="31477" y="-4800"/>
                  <a:pt x="33858" y="-3237"/>
                </a:cubicBezTo>
                <a:lnTo>
                  <a:pt x="78098" y="26231"/>
                </a:lnTo>
                <a:cubicBezTo>
                  <a:pt x="81409" y="28426"/>
                  <a:pt x="83381" y="32147"/>
                  <a:pt x="83381" y="36128"/>
                </a:cubicBezTo>
                <a:close/>
                <a:moveTo>
                  <a:pt x="80218" y="110356"/>
                </a:moveTo>
                <a:cubicBezTo>
                  <a:pt x="77874" y="124123"/>
                  <a:pt x="81111" y="138671"/>
                  <a:pt x="90041" y="150316"/>
                </a:cubicBezTo>
                <a:lnTo>
                  <a:pt x="54694" y="185626"/>
                </a:lnTo>
                <a:cubicBezTo>
                  <a:pt x="44239" y="196081"/>
                  <a:pt x="27273" y="196081"/>
                  <a:pt x="16818" y="185626"/>
                </a:cubicBezTo>
                <a:cubicBezTo>
                  <a:pt x="6362" y="175171"/>
                  <a:pt x="6362" y="158204"/>
                  <a:pt x="16818" y="147749"/>
                </a:cubicBezTo>
                <a:lnTo>
                  <a:pt x="67196" y="97371"/>
                </a:lnTo>
                <a:lnTo>
                  <a:pt x="80218" y="110393"/>
                </a:ln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40" name="Text 38"/>
          <p:cNvSpPr/>
          <p:nvPr/>
        </p:nvSpPr>
        <p:spPr>
          <a:xfrm>
            <a:off x="8620125" y="1238250"/>
            <a:ext cx="714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安装实施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286750" y="158750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8382000" y="168275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安装团队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382000" y="190500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1名项目经理+5名高级工程师+2名技术人员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286750" y="225425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8382000" y="234950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安装流程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382000" y="257175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进场准备→设备落位→隐蔽工程记录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286750" y="292100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48" name="Text 46"/>
          <p:cNvSpPr/>
          <p:nvPr/>
        </p:nvSpPr>
        <p:spPr>
          <a:xfrm>
            <a:off x="8382000" y="301625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进度管控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382000" y="323850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提供</a:t>
            </a:r>
            <a:r>
              <a:rPr lang="en-US" sz="875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甘特图施工进度表</a:t>
            </a: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,30天完成安装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286750" y="3587750"/>
            <a:ext cx="3429000" cy="571500"/>
          </a:xfrm>
          <a:custGeom>
            <a:avLst/>
            <a:gdLst/>
            <a:ahLst/>
            <a:cxnLst/>
            <a:rect l="l" t="t" r="r" b="b"/>
            <a:pathLst>
              <a:path w="3429000" h="571500">
                <a:moveTo>
                  <a:pt x="31753" y="0"/>
                </a:moveTo>
                <a:lnTo>
                  <a:pt x="3397247" y="0"/>
                </a:lnTo>
                <a:cubicBezTo>
                  <a:pt x="3414784" y="0"/>
                  <a:pt x="3429000" y="14216"/>
                  <a:pt x="3429000" y="31753"/>
                </a:cubicBezTo>
                <a:lnTo>
                  <a:pt x="3429000" y="539747"/>
                </a:lnTo>
                <a:cubicBezTo>
                  <a:pt x="3429000" y="557284"/>
                  <a:pt x="3414784" y="571500"/>
                  <a:pt x="3397247" y="571500"/>
                </a:cubicBezTo>
                <a:lnTo>
                  <a:pt x="31753" y="571500"/>
                </a:lnTo>
                <a:cubicBezTo>
                  <a:pt x="14216" y="571500"/>
                  <a:pt x="0" y="557284"/>
                  <a:pt x="0" y="5397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51" name="Text 49"/>
          <p:cNvSpPr/>
          <p:nvPr/>
        </p:nvSpPr>
        <p:spPr>
          <a:xfrm>
            <a:off x="8382000" y="3683000"/>
            <a:ext cx="3302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资质要求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382000" y="3905250"/>
            <a:ext cx="3294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工程师均持有</a:t>
            </a:r>
            <a:r>
              <a:rPr lang="en-US" sz="875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8年以上经验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33375" y="4445000"/>
            <a:ext cx="5683250" cy="2349500"/>
          </a:xfrm>
          <a:custGeom>
            <a:avLst/>
            <a:gdLst/>
            <a:ahLst/>
            <a:cxnLst/>
            <a:rect l="l" t="t" r="r" b="b"/>
            <a:pathLst>
              <a:path w="5683250" h="2349500">
                <a:moveTo>
                  <a:pt x="31750" y="0"/>
                </a:moveTo>
                <a:lnTo>
                  <a:pt x="5619743" y="0"/>
                </a:lnTo>
                <a:cubicBezTo>
                  <a:pt x="5654817" y="0"/>
                  <a:pt x="5683250" y="28433"/>
                  <a:pt x="5683250" y="63507"/>
                </a:cubicBezTo>
                <a:lnTo>
                  <a:pt x="5683250" y="2285993"/>
                </a:lnTo>
                <a:cubicBezTo>
                  <a:pt x="5683250" y="2321067"/>
                  <a:pt x="5654817" y="2349500"/>
                  <a:pt x="5619743" y="2349500"/>
                </a:cubicBezTo>
                <a:lnTo>
                  <a:pt x="31750" y="2349500"/>
                </a:lnTo>
                <a:cubicBezTo>
                  <a:pt x="14215" y="2349500"/>
                  <a:pt x="0" y="2335285"/>
                  <a:pt x="0" y="2317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4" name="Shape 52"/>
          <p:cNvSpPr/>
          <p:nvPr/>
        </p:nvSpPr>
        <p:spPr>
          <a:xfrm>
            <a:off x="333375" y="4445000"/>
            <a:ext cx="31750" cy="2349500"/>
          </a:xfrm>
          <a:custGeom>
            <a:avLst/>
            <a:gdLst/>
            <a:ahLst/>
            <a:cxnLst/>
            <a:rect l="l" t="t" r="r" b="b"/>
            <a:pathLst>
              <a:path w="31750" h="2349500">
                <a:moveTo>
                  <a:pt x="31750" y="0"/>
                </a:moveTo>
                <a:lnTo>
                  <a:pt x="31750" y="0"/>
                </a:lnTo>
                <a:lnTo>
                  <a:pt x="31750" y="2349500"/>
                </a:lnTo>
                <a:lnTo>
                  <a:pt x="31750" y="2349500"/>
                </a:lnTo>
                <a:cubicBezTo>
                  <a:pt x="14227" y="2349500"/>
                  <a:pt x="0" y="2335273"/>
                  <a:pt x="0" y="2317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5" name="Shape 53"/>
          <p:cNvSpPr/>
          <p:nvPr/>
        </p:nvSpPr>
        <p:spPr>
          <a:xfrm>
            <a:off x="531813" y="46355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27471" y="3497"/>
                </a:moveTo>
                <a:cubicBezTo>
                  <a:pt x="122820" y="-1153"/>
                  <a:pt x="115267" y="-1153"/>
                  <a:pt x="110617" y="3497"/>
                </a:cubicBezTo>
                <a:cubicBezTo>
                  <a:pt x="105966" y="8148"/>
                  <a:pt x="105966" y="15701"/>
                  <a:pt x="110617" y="20352"/>
                </a:cubicBezTo>
                <a:lnTo>
                  <a:pt x="114114" y="23812"/>
                </a:lnTo>
                <a:lnTo>
                  <a:pt x="10455" y="127471"/>
                </a:lnTo>
                <a:cubicBezTo>
                  <a:pt x="3758" y="134169"/>
                  <a:pt x="0" y="143247"/>
                  <a:pt x="0" y="152735"/>
                </a:cubicBezTo>
                <a:lnTo>
                  <a:pt x="0" y="154781"/>
                </a:lnTo>
                <a:cubicBezTo>
                  <a:pt x="0" y="174501"/>
                  <a:pt x="15999" y="190500"/>
                  <a:pt x="35719" y="190500"/>
                </a:cubicBezTo>
                <a:lnTo>
                  <a:pt x="37765" y="190500"/>
                </a:lnTo>
                <a:cubicBezTo>
                  <a:pt x="47253" y="190500"/>
                  <a:pt x="56331" y="186742"/>
                  <a:pt x="63029" y="180045"/>
                </a:cubicBezTo>
                <a:lnTo>
                  <a:pt x="166688" y="76386"/>
                </a:lnTo>
                <a:lnTo>
                  <a:pt x="170185" y="79883"/>
                </a:lnTo>
                <a:cubicBezTo>
                  <a:pt x="174836" y="84534"/>
                  <a:pt x="182389" y="84534"/>
                  <a:pt x="187040" y="79883"/>
                </a:cubicBezTo>
                <a:cubicBezTo>
                  <a:pt x="191691" y="75233"/>
                  <a:pt x="191691" y="67680"/>
                  <a:pt x="187040" y="63029"/>
                </a:cubicBezTo>
                <a:lnTo>
                  <a:pt x="127508" y="3497"/>
                </a:lnTo>
                <a:close/>
                <a:moveTo>
                  <a:pt x="76386" y="95250"/>
                </a:moveTo>
                <a:lnTo>
                  <a:pt x="130969" y="40667"/>
                </a:lnTo>
                <a:lnTo>
                  <a:pt x="149833" y="59531"/>
                </a:lnTo>
                <a:lnTo>
                  <a:pt x="114114" y="95250"/>
                </a:lnTo>
                <a:lnTo>
                  <a:pt x="76349" y="9525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6" name="Text 54"/>
          <p:cNvSpPr/>
          <p:nvPr/>
        </p:nvSpPr>
        <p:spPr>
          <a:xfrm>
            <a:off x="841375" y="4603750"/>
            <a:ext cx="1238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调试与试运行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508000" y="4984750"/>
            <a:ext cx="1722438" cy="825500"/>
          </a:xfrm>
          <a:custGeom>
            <a:avLst/>
            <a:gdLst/>
            <a:ahLst/>
            <a:cxnLst/>
            <a:rect l="l" t="t" r="r" b="b"/>
            <a:pathLst>
              <a:path w="1722438" h="825500">
                <a:moveTo>
                  <a:pt x="31749" y="0"/>
                </a:moveTo>
                <a:lnTo>
                  <a:pt x="1690689" y="0"/>
                </a:lnTo>
                <a:cubicBezTo>
                  <a:pt x="1708223" y="0"/>
                  <a:pt x="1722437" y="14214"/>
                  <a:pt x="1722437" y="31749"/>
                </a:cubicBezTo>
                <a:lnTo>
                  <a:pt x="1722438" y="793751"/>
                </a:lnTo>
                <a:cubicBezTo>
                  <a:pt x="1722437" y="811286"/>
                  <a:pt x="1708223" y="825500"/>
                  <a:pt x="1690689" y="825500"/>
                </a:cubicBezTo>
                <a:lnTo>
                  <a:pt x="31749" y="825500"/>
                </a:lnTo>
                <a:cubicBezTo>
                  <a:pt x="14214" y="825500"/>
                  <a:pt x="0" y="811286"/>
                  <a:pt x="0" y="793751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58" name="Shape 56"/>
          <p:cNvSpPr/>
          <p:nvPr/>
        </p:nvSpPr>
        <p:spPr>
          <a:xfrm>
            <a:off x="1272646" y="5080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5484" y="8930"/>
                </a:moveTo>
                <a:cubicBezTo>
                  <a:pt x="65484" y="3981"/>
                  <a:pt x="61503" y="0"/>
                  <a:pt x="56555" y="0"/>
                </a:cubicBezTo>
                <a:cubicBezTo>
                  <a:pt x="51606" y="0"/>
                  <a:pt x="47625" y="3981"/>
                  <a:pt x="47625" y="8930"/>
                </a:cubicBezTo>
                <a:lnTo>
                  <a:pt x="47625" y="23812"/>
                </a:lnTo>
                <a:cubicBezTo>
                  <a:pt x="34491" y="23812"/>
                  <a:pt x="23812" y="34491"/>
                  <a:pt x="23812" y="47625"/>
                </a:cubicBezTo>
                <a:lnTo>
                  <a:pt x="8930" y="47625"/>
                </a:lnTo>
                <a:cubicBezTo>
                  <a:pt x="3981" y="47625"/>
                  <a:pt x="0" y="51606"/>
                  <a:pt x="0" y="56555"/>
                </a:cubicBezTo>
                <a:cubicBezTo>
                  <a:pt x="0" y="61503"/>
                  <a:pt x="3981" y="65484"/>
                  <a:pt x="8930" y="65484"/>
                </a:cubicBezTo>
                <a:lnTo>
                  <a:pt x="23812" y="65484"/>
                </a:lnTo>
                <a:lnTo>
                  <a:pt x="23812" y="86320"/>
                </a:lnTo>
                <a:lnTo>
                  <a:pt x="8930" y="86320"/>
                </a:lnTo>
                <a:cubicBezTo>
                  <a:pt x="3981" y="86320"/>
                  <a:pt x="0" y="90301"/>
                  <a:pt x="0" y="95250"/>
                </a:cubicBezTo>
                <a:cubicBezTo>
                  <a:pt x="0" y="100199"/>
                  <a:pt x="3981" y="104180"/>
                  <a:pt x="8930" y="104180"/>
                </a:cubicBezTo>
                <a:lnTo>
                  <a:pt x="23812" y="104180"/>
                </a:lnTo>
                <a:lnTo>
                  <a:pt x="23812" y="125016"/>
                </a:lnTo>
                <a:lnTo>
                  <a:pt x="8930" y="125016"/>
                </a:lnTo>
                <a:cubicBezTo>
                  <a:pt x="3981" y="125016"/>
                  <a:pt x="0" y="128997"/>
                  <a:pt x="0" y="133945"/>
                </a:cubicBezTo>
                <a:cubicBezTo>
                  <a:pt x="0" y="138894"/>
                  <a:pt x="3981" y="142875"/>
                  <a:pt x="8930" y="142875"/>
                </a:cubicBezTo>
                <a:lnTo>
                  <a:pt x="23812" y="142875"/>
                </a:lnTo>
                <a:cubicBezTo>
                  <a:pt x="23812" y="156009"/>
                  <a:pt x="34491" y="166688"/>
                  <a:pt x="47625" y="166688"/>
                </a:cubicBezTo>
                <a:lnTo>
                  <a:pt x="47625" y="181570"/>
                </a:lnTo>
                <a:cubicBezTo>
                  <a:pt x="47625" y="186519"/>
                  <a:pt x="51606" y="190500"/>
                  <a:pt x="56555" y="190500"/>
                </a:cubicBezTo>
                <a:cubicBezTo>
                  <a:pt x="61503" y="190500"/>
                  <a:pt x="65484" y="186519"/>
                  <a:pt x="65484" y="181570"/>
                </a:cubicBezTo>
                <a:lnTo>
                  <a:pt x="65484" y="166688"/>
                </a:lnTo>
                <a:lnTo>
                  <a:pt x="86320" y="166688"/>
                </a:lnTo>
                <a:lnTo>
                  <a:pt x="86320" y="181570"/>
                </a:lnTo>
                <a:cubicBezTo>
                  <a:pt x="86320" y="186519"/>
                  <a:pt x="90301" y="190500"/>
                  <a:pt x="95250" y="190500"/>
                </a:cubicBezTo>
                <a:cubicBezTo>
                  <a:pt x="100199" y="190500"/>
                  <a:pt x="104180" y="186519"/>
                  <a:pt x="104180" y="181570"/>
                </a:cubicBezTo>
                <a:lnTo>
                  <a:pt x="104180" y="166688"/>
                </a:lnTo>
                <a:lnTo>
                  <a:pt x="125016" y="166688"/>
                </a:lnTo>
                <a:lnTo>
                  <a:pt x="125016" y="181570"/>
                </a:lnTo>
                <a:cubicBezTo>
                  <a:pt x="125016" y="186519"/>
                  <a:pt x="128997" y="190500"/>
                  <a:pt x="133945" y="190500"/>
                </a:cubicBezTo>
                <a:cubicBezTo>
                  <a:pt x="138894" y="190500"/>
                  <a:pt x="142875" y="186519"/>
                  <a:pt x="142875" y="181570"/>
                </a:cubicBezTo>
                <a:lnTo>
                  <a:pt x="142875" y="166688"/>
                </a:lnTo>
                <a:cubicBezTo>
                  <a:pt x="156009" y="166688"/>
                  <a:pt x="166688" y="156009"/>
                  <a:pt x="166688" y="142875"/>
                </a:cubicBezTo>
                <a:lnTo>
                  <a:pt x="181570" y="142875"/>
                </a:lnTo>
                <a:cubicBezTo>
                  <a:pt x="186519" y="142875"/>
                  <a:pt x="190500" y="138894"/>
                  <a:pt x="190500" y="133945"/>
                </a:cubicBezTo>
                <a:cubicBezTo>
                  <a:pt x="190500" y="128997"/>
                  <a:pt x="186519" y="125016"/>
                  <a:pt x="181570" y="125016"/>
                </a:cubicBezTo>
                <a:lnTo>
                  <a:pt x="166688" y="125016"/>
                </a:lnTo>
                <a:lnTo>
                  <a:pt x="166688" y="104180"/>
                </a:lnTo>
                <a:lnTo>
                  <a:pt x="181570" y="104180"/>
                </a:lnTo>
                <a:cubicBezTo>
                  <a:pt x="186519" y="104180"/>
                  <a:pt x="190500" y="100199"/>
                  <a:pt x="190500" y="95250"/>
                </a:cubicBezTo>
                <a:cubicBezTo>
                  <a:pt x="190500" y="90301"/>
                  <a:pt x="186519" y="86320"/>
                  <a:pt x="181570" y="86320"/>
                </a:cubicBezTo>
                <a:lnTo>
                  <a:pt x="166688" y="86320"/>
                </a:lnTo>
                <a:lnTo>
                  <a:pt x="166688" y="65484"/>
                </a:lnTo>
                <a:lnTo>
                  <a:pt x="181570" y="65484"/>
                </a:lnTo>
                <a:cubicBezTo>
                  <a:pt x="186519" y="65484"/>
                  <a:pt x="190500" y="61503"/>
                  <a:pt x="190500" y="56555"/>
                </a:cubicBezTo>
                <a:cubicBezTo>
                  <a:pt x="190500" y="51606"/>
                  <a:pt x="186519" y="47625"/>
                  <a:pt x="181570" y="47625"/>
                </a:cubicBezTo>
                <a:lnTo>
                  <a:pt x="166688" y="47625"/>
                </a:lnTo>
                <a:cubicBezTo>
                  <a:pt x="166688" y="34491"/>
                  <a:pt x="156009" y="23812"/>
                  <a:pt x="142875" y="23812"/>
                </a:cubicBezTo>
                <a:lnTo>
                  <a:pt x="142875" y="8930"/>
                </a:lnTo>
                <a:cubicBezTo>
                  <a:pt x="142875" y="3981"/>
                  <a:pt x="138894" y="0"/>
                  <a:pt x="133945" y="0"/>
                </a:cubicBezTo>
                <a:cubicBezTo>
                  <a:pt x="128997" y="0"/>
                  <a:pt x="125016" y="3981"/>
                  <a:pt x="125016" y="8930"/>
                </a:cubicBezTo>
                <a:lnTo>
                  <a:pt x="125016" y="23812"/>
                </a:lnTo>
                <a:lnTo>
                  <a:pt x="104180" y="23812"/>
                </a:lnTo>
                <a:lnTo>
                  <a:pt x="104180" y="8930"/>
                </a:lnTo>
                <a:cubicBezTo>
                  <a:pt x="104180" y="3981"/>
                  <a:pt x="100199" y="0"/>
                  <a:pt x="95250" y="0"/>
                </a:cubicBezTo>
                <a:cubicBezTo>
                  <a:pt x="90301" y="0"/>
                  <a:pt x="86320" y="3981"/>
                  <a:pt x="86320" y="8930"/>
                </a:cubicBezTo>
                <a:lnTo>
                  <a:pt x="86320" y="23812"/>
                </a:lnTo>
                <a:lnTo>
                  <a:pt x="65484" y="23812"/>
                </a:lnTo>
                <a:lnTo>
                  <a:pt x="65484" y="8930"/>
                </a:lnTo>
                <a:close/>
                <a:moveTo>
                  <a:pt x="59531" y="47625"/>
                </a:moveTo>
                <a:lnTo>
                  <a:pt x="130969" y="47625"/>
                </a:lnTo>
                <a:cubicBezTo>
                  <a:pt x="137554" y="47625"/>
                  <a:pt x="142875" y="52946"/>
                  <a:pt x="142875" y="59531"/>
                </a:cubicBezTo>
                <a:lnTo>
                  <a:pt x="142875" y="130969"/>
                </a:lnTo>
                <a:cubicBezTo>
                  <a:pt x="142875" y="137554"/>
                  <a:pt x="137554" y="142875"/>
                  <a:pt x="130969" y="142875"/>
                </a:cubicBezTo>
                <a:lnTo>
                  <a:pt x="59531" y="142875"/>
                </a:lnTo>
                <a:cubicBezTo>
                  <a:pt x="52946" y="142875"/>
                  <a:pt x="47625" y="137554"/>
                  <a:pt x="47625" y="130969"/>
                </a:cubicBezTo>
                <a:lnTo>
                  <a:pt x="47625" y="59531"/>
                </a:lnTo>
                <a:cubicBezTo>
                  <a:pt x="47625" y="52946"/>
                  <a:pt x="52946" y="47625"/>
                  <a:pt x="59531" y="47625"/>
                </a:cubicBezTo>
                <a:close/>
                <a:moveTo>
                  <a:pt x="65484" y="65484"/>
                </a:moveTo>
                <a:lnTo>
                  <a:pt x="65484" y="125016"/>
                </a:lnTo>
                <a:lnTo>
                  <a:pt x="125016" y="125016"/>
                </a:lnTo>
                <a:lnTo>
                  <a:pt x="125016" y="65484"/>
                </a:lnTo>
                <a:lnTo>
                  <a:pt x="65484" y="65484"/>
                </a:ln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59" name="Text 57"/>
          <p:cNvSpPr/>
          <p:nvPr/>
        </p:nvSpPr>
        <p:spPr>
          <a:xfrm>
            <a:off x="571500" y="5334000"/>
            <a:ext cx="15954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单机调试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575469" y="5556250"/>
            <a:ext cx="1587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通电测试功能自检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2323042" y="4984750"/>
            <a:ext cx="1722438" cy="825500"/>
          </a:xfrm>
          <a:custGeom>
            <a:avLst/>
            <a:gdLst/>
            <a:ahLst/>
            <a:cxnLst/>
            <a:rect l="l" t="t" r="r" b="b"/>
            <a:pathLst>
              <a:path w="1722438" h="825500">
                <a:moveTo>
                  <a:pt x="31749" y="0"/>
                </a:moveTo>
                <a:lnTo>
                  <a:pt x="1690689" y="0"/>
                </a:lnTo>
                <a:cubicBezTo>
                  <a:pt x="1708223" y="0"/>
                  <a:pt x="1722437" y="14214"/>
                  <a:pt x="1722437" y="31749"/>
                </a:cubicBezTo>
                <a:lnTo>
                  <a:pt x="1722438" y="793751"/>
                </a:lnTo>
                <a:cubicBezTo>
                  <a:pt x="1722437" y="811286"/>
                  <a:pt x="1708223" y="825500"/>
                  <a:pt x="1690689" y="825500"/>
                </a:cubicBezTo>
                <a:lnTo>
                  <a:pt x="31749" y="825500"/>
                </a:lnTo>
                <a:cubicBezTo>
                  <a:pt x="14214" y="825500"/>
                  <a:pt x="0" y="811286"/>
                  <a:pt x="0" y="793751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62" name="Shape 60"/>
          <p:cNvSpPr/>
          <p:nvPr/>
        </p:nvSpPr>
        <p:spPr>
          <a:xfrm>
            <a:off x="3087688" y="5080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35719"/>
                </a:lnTo>
                <a:lnTo>
                  <a:pt x="119063" y="35719"/>
                </a:lnTo>
                <a:lnTo>
                  <a:pt x="119063" y="29766"/>
                </a:lnTo>
                <a:cubicBezTo>
                  <a:pt x="119063" y="19906"/>
                  <a:pt x="127062" y="11906"/>
                  <a:pt x="136922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65484"/>
                </a:lnTo>
                <a:cubicBezTo>
                  <a:pt x="190500" y="75344"/>
                  <a:pt x="182500" y="83344"/>
                  <a:pt x="172641" y="83344"/>
                </a:cubicBezTo>
                <a:lnTo>
                  <a:pt x="136922" y="83344"/>
                </a:lnTo>
                <a:cubicBezTo>
                  <a:pt x="127062" y="83344"/>
                  <a:pt x="119063" y="75344"/>
                  <a:pt x="119063" y="65484"/>
                </a:cubicBezTo>
                <a:lnTo>
                  <a:pt x="119063" y="59531"/>
                </a:lnTo>
                <a:lnTo>
                  <a:pt x="71438" y="59531"/>
                </a:lnTo>
                <a:lnTo>
                  <a:pt x="71438" y="65484"/>
                </a:lnTo>
                <a:cubicBezTo>
                  <a:pt x="71438" y="68200"/>
                  <a:pt x="70805" y="70805"/>
                  <a:pt x="69726" y="73112"/>
                </a:cubicBezTo>
                <a:lnTo>
                  <a:pt x="95250" y="107156"/>
                </a:lnTo>
                <a:lnTo>
                  <a:pt x="125016" y="107156"/>
                </a:lnTo>
                <a:cubicBezTo>
                  <a:pt x="134875" y="107156"/>
                  <a:pt x="142875" y="115156"/>
                  <a:pt x="142875" y="125016"/>
                </a:cubicBezTo>
                <a:lnTo>
                  <a:pt x="142875" y="160734"/>
                </a:lnTo>
                <a:cubicBezTo>
                  <a:pt x="142875" y="170594"/>
                  <a:pt x="134875" y="178594"/>
                  <a:pt x="125016" y="178594"/>
                </a:cubicBezTo>
                <a:lnTo>
                  <a:pt x="89297" y="178594"/>
                </a:lnTo>
                <a:cubicBezTo>
                  <a:pt x="79437" y="178594"/>
                  <a:pt x="71438" y="170594"/>
                  <a:pt x="71438" y="160734"/>
                </a:cubicBezTo>
                <a:lnTo>
                  <a:pt x="71438" y="125016"/>
                </a:lnTo>
                <a:cubicBezTo>
                  <a:pt x="71438" y="122300"/>
                  <a:pt x="72070" y="119695"/>
                  <a:pt x="73149" y="117388"/>
                </a:cubicBezTo>
                <a:lnTo>
                  <a:pt x="47625" y="83344"/>
                </a:ln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63" name="Text 61"/>
          <p:cNvSpPr/>
          <p:nvPr/>
        </p:nvSpPr>
        <p:spPr>
          <a:xfrm>
            <a:off x="2386542" y="5334000"/>
            <a:ext cx="15954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系统联调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2390511" y="5556250"/>
            <a:ext cx="1587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全系统集成测试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4138084" y="4984750"/>
            <a:ext cx="1722438" cy="825500"/>
          </a:xfrm>
          <a:custGeom>
            <a:avLst/>
            <a:gdLst/>
            <a:ahLst/>
            <a:cxnLst/>
            <a:rect l="l" t="t" r="r" b="b"/>
            <a:pathLst>
              <a:path w="1722438" h="825500">
                <a:moveTo>
                  <a:pt x="31749" y="0"/>
                </a:moveTo>
                <a:lnTo>
                  <a:pt x="1690689" y="0"/>
                </a:lnTo>
                <a:cubicBezTo>
                  <a:pt x="1708223" y="0"/>
                  <a:pt x="1722437" y="14214"/>
                  <a:pt x="1722437" y="31749"/>
                </a:cubicBezTo>
                <a:lnTo>
                  <a:pt x="1722438" y="793751"/>
                </a:lnTo>
                <a:cubicBezTo>
                  <a:pt x="1722437" y="811286"/>
                  <a:pt x="1708223" y="825500"/>
                  <a:pt x="1690689" y="825500"/>
                </a:cubicBezTo>
                <a:lnTo>
                  <a:pt x="31749" y="825500"/>
                </a:lnTo>
                <a:cubicBezTo>
                  <a:pt x="14214" y="825500"/>
                  <a:pt x="0" y="811286"/>
                  <a:pt x="0" y="793751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66" name="Shape 64"/>
          <p:cNvSpPr/>
          <p:nvPr/>
        </p:nvSpPr>
        <p:spPr>
          <a:xfrm>
            <a:off x="4902729" y="5080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ubicBezTo>
                  <a:pt x="0" y="42680"/>
                  <a:pt x="42680" y="0"/>
                  <a:pt x="95250" y="0"/>
                </a:cubicBezTo>
                <a:close/>
                <a:moveTo>
                  <a:pt x="86320" y="44648"/>
                </a:moveTo>
                <a:lnTo>
                  <a:pt x="86320" y="95250"/>
                </a:lnTo>
                <a:cubicBezTo>
                  <a:pt x="86320" y="98227"/>
                  <a:pt x="87809" y="101017"/>
                  <a:pt x="90301" y="102691"/>
                </a:cubicBezTo>
                <a:lnTo>
                  <a:pt x="126020" y="126504"/>
                </a:lnTo>
                <a:cubicBezTo>
                  <a:pt x="130113" y="129257"/>
                  <a:pt x="135657" y="128141"/>
                  <a:pt x="138410" y="124011"/>
                </a:cubicBezTo>
                <a:cubicBezTo>
                  <a:pt x="141163" y="119881"/>
                  <a:pt x="140047" y="114374"/>
                  <a:pt x="135917" y="111621"/>
                </a:cubicBezTo>
                <a:lnTo>
                  <a:pt x="104180" y="90488"/>
                </a:lnTo>
                <a:lnTo>
                  <a:pt x="104180" y="44648"/>
                </a:lnTo>
                <a:cubicBezTo>
                  <a:pt x="104180" y="39700"/>
                  <a:pt x="100199" y="35719"/>
                  <a:pt x="95250" y="35719"/>
                </a:cubicBezTo>
                <a:cubicBezTo>
                  <a:pt x="90301" y="35719"/>
                  <a:pt x="86320" y="39700"/>
                  <a:pt x="86320" y="44648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67" name="Text 65"/>
          <p:cNvSpPr/>
          <p:nvPr/>
        </p:nvSpPr>
        <p:spPr>
          <a:xfrm>
            <a:off x="4201584" y="5334000"/>
            <a:ext cx="15954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试运行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4205552" y="5556250"/>
            <a:ext cx="1587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10天试运行服务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518583" y="5937250"/>
            <a:ext cx="5336646" cy="666750"/>
          </a:xfrm>
          <a:custGeom>
            <a:avLst/>
            <a:gdLst/>
            <a:ahLst/>
            <a:cxnLst/>
            <a:rect l="l" t="t" r="r" b="b"/>
            <a:pathLst>
              <a:path w="5336646" h="666750">
                <a:moveTo>
                  <a:pt x="21167" y="0"/>
                </a:moveTo>
                <a:lnTo>
                  <a:pt x="5304895" y="0"/>
                </a:lnTo>
                <a:cubicBezTo>
                  <a:pt x="5322431" y="0"/>
                  <a:pt x="5336646" y="14215"/>
                  <a:pt x="5336646" y="31751"/>
                </a:cubicBezTo>
                <a:lnTo>
                  <a:pt x="5336646" y="634999"/>
                </a:lnTo>
                <a:cubicBezTo>
                  <a:pt x="5336646" y="652535"/>
                  <a:pt x="5322431" y="666750"/>
                  <a:pt x="5304895" y="666750"/>
                </a:cubicBezTo>
                <a:lnTo>
                  <a:pt x="21167" y="666750"/>
                </a:lnTo>
                <a:cubicBezTo>
                  <a:pt x="9477" y="666750"/>
                  <a:pt x="0" y="657273"/>
                  <a:pt x="0" y="645583"/>
                </a:cubicBezTo>
                <a:lnTo>
                  <a:pt x="0" y="21167"/>
                </a:lnTo>
                <a:cubicBezTo>
                  <a:pt x="0" y="9484"/>
                  <a:pt x="9484" y="0"/>
                  <a:pt x="21167" y="0"/>
                </a:cubicBezTo>
                <a:close/>
              </a:path>
            </a:pathLst>
          </a:custGeom>
          <a:solidFill>
            <a:srgbClr val="4E8A72">
              <a:alpha val="10196"/>
            </a:srgbClr>
          </a:solidFill>
          <a:ln/>
        </p:spPr>
      </p:sp>
      <p:sp>
        <p:nvSpPr>
          <p:cNvPr id="70" name="Shape 68"/>
          <p:cNvSpPr/>
          <p:nvPr/>
        </p:nvSpPr>
        <p:spPr>
          <a:xfrm>
            <a:off x="518583" y="5937250"/>
            <a:ext cx="21167" cy="666750"/>
          </a:xfrm>
          <a:custGeom>
            <a:avLst/>
            <a:gdLst/>
            <a:ahLst/>
            <a:cxnLst/>
            <a:rect l="l" t="t" r="r" b="b"/>
            <a:pathLst>
              <a:path w="21167" h="666750">
                <a:moveTo>
                  <a:pt x="21167" y="0"/>
                </a:moveTo>
                <a:lnTo>
                  <a:pt x="21167" y="0"/>
                </a:lnTo>
                <a:lnTo>
                  <a:pt x="21167" y="666750"/>
                </a:lnTo>
                <a:lnTo>
                  <a:pt x="21167" y="666750"/>
                </a:lnTo>
                <a:cubicBezTo>
                  <a:pt x="9477" y="666750"/>
                  <a:pt x="0" y="657273"/>
                  <a:pt x="0" y="645583"/>
                </a:cubicBezTo>
                <a:lnTo>
                  <a:pt x="0" y="21167"/>
                </a:lnTo>
                <a:cubicBezTo>
                  <a:pt x="0" y="9484"/>
                  <a:pt x="9484" y="0"/>
                  <a:pt x="21167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71" name="Text 69"/>
          <p:cNvSpPr/>
          <p:nvPr/>
        </p:nvSpPr>
        <p:spPr>
          <a:xfrm>
            <a:off x="656167" y="6064250"/>
            <a:ext cx="5135563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系统联调通过后提供</a:t>
            </a:r>
            <a:r>
              <a:rPr lang="en-US" sz="1000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10天试运行服务</a:t>
            </a:r>
            <a:r>
              <a:rPr lang="en-US" sz="10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,期间安排技术人员</a:t>
            </a:r>
            <a:r>
              <a:rPr lang="en-US" sz="1000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24小时值守</a:t>
            </a:r>
            <a:r>
              <a:rPr lang="en-US" sz="100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,及时排除故障,优化系统参数。按照招标文件技术指标逐项演示,出具《调试验收报告》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6175375" y="4445000"/>
            <a:ext cx="5699125" cy="2349500"/>
          </a:xfrm>
          <a:custGeom>
            <a:avLst/>
            <a:gdLst/>
            <a:ahLst/>
            <a:cxnLst/>
            <a:rect l="l" t="t" r="r" b="b"/>
            <a:pathLst>
              <a:path w="5699125" h="2349500">
                <a:moveTo>
                  <a:pt x="63507" y="0"/>
                </a:moveTo>
                <a:lnTo>
                  <a:pt x="5635618" y="0"/>
                </a:lnTo>
                <a:cubicBezTo>
                  <a:pt x="5670692" y="0"/>
                  <a:pt x="5699125" y="28433"/>
                  <a:pt x="5699125" y="63507"/>
                </a:cubicBezTo>
                <a:lnTo>
                  <a:pt x="5699125" y="2285993"/>
                </a:lnTo>
                <a:cubicBezTo>
                  <a:pt x="5699125" y="2321067"/>
                  <a:pt x="5670692" y="2349500"/>
                  <a:pt x="5635618" y="2349500"/>
                </a:cubicBezTo>
                <a:lnTo>
                  <a:pt x="63507" y="2349500"/>
                </a:lnTo>
                <a:cubicBezTo>
                  <a:pt x="28433" y="2349500"/>
                  <a:pt x="0" y="2321067"/>
                  <a:pt x="0" y="2285993"/>
                </a:cubicBezTo>
                <a:lnTo>
                  <a:pt x="0" y="63507"/>
                </a:lnTo>
                <a:cubicBezTo>
                  <a:pt x="0" y="28457"/>
                  <a:pt x="28457" y="0"/>
                  <a:pt x="6350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4B5C"/>
              </a:gs>
              <a:gs pos="100000">
                <a:srgbClr val="4E8A72"/>
              </a:gs>
            </a:gsLst>
            <a:lin ang="2700000" scaled="1"/>
          </a:gra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3" name="Shape 71"/>
          <p:cNvSpPr/>
          <p:nvPr/>
        </p:nvSpPr>
        <p:spPr>
          <a:xfrm>
            <a:off x="6389688" y="46672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4" name="Text 72"/>
          <p:cNvSpPr/>
          <p:nvPr/>
        </p:nvSpPr>
        <p:spPr>
          <a:xfrm>
            <a:off x="6699250" y="4635500"/>
            <a:ext cx="14287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应急预案与保障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6365875" y="5016500"/>
            <a:ext cx="5318125" cy="730250"/>
          </a:xfrm>
          <a:custGeom>
            <a:avLst/>
            <a:gdLst/>
            <a:ahLst/>
            <a:cxnLst/>
            <a:rect l="l" t="t" r="r" b="b"/>
            <a:pathLst>
              <a:path w="5318125" h="730250">
                <a:moveTo>
                  <a:pt x="63503" y="0"/>
                </a:moveTo>
                <a:lnTo>
                  <a:pt x="5254622" y="0"/>
                </a:lnTo>
                <a:cubicBezTo>
                  <a:pt x="5289694" y="0"/>
                  <a:pt x="5318125" y="28431"/>
                  <a:pt x="5318125" y="63503"/>
                </a:cubicBezTo>
                <a:lnTo>
                  <a:pt x="5318125" y="666747"/>
                </a:lnTo>
                <a:cubicBezTo>
                  <a:pt x="5318125" y="701819"/>
                  <a:pt x="5289694" y="730250"/>
                  <a:pt x="5254622" y="730250"/>
                </a:cubicBezTo>
                <a:lnTo>
                  <a:pt x="63503" y="730250"/>
                </a:lnTo>
                <a:cubicBezTo>
                  <a:pt x="28431" y="730250"/>
                  <a:pt x="0" y="701819"/>
                  <a:pt x="0" y="666747"/>
                </a:cubicBezTo>
                <a:lnTo>
                  <a:pt x="0" y="63503"/>
                </a:lnTo>
                <a:cubicBezTo>
                  <a:pt x="0" y="28455"/>
                  <a:pt x="28455" y="0"/>
                  <a:pt x="635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76" name="Shape 74"/>
          <p:cNvSpPr/>
          <p:nvPr/>
        </p:nvSpPr>
        <p:spPr>
          <a:xfrm>
            <a:off x="6500813" y="5191125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15875" y="7938"/>
                </a:moveTo>
                <a:cubicBezTo>
                  <a:pt x="7119" y="7938"/>
                  <a:pt x="0" y="15056"/>
                  <a:pt x="0" y="23812"/>
                </a:cubicBezTo>
                <a:lnTo>
                  <a:pt x="0" y="95250"/>
                </a:lnTo>
                <a:cubicBezTo>
                  <a:pt x="0" y="104006"/>
                  <a:pt x="7119" y="111125"/>
                  <a:pt x="15875" y="111125"/>
                </a:cubicBezTo>
                <a:lnTo>
                  <a:pt x="16694" y="111125"/>
                </a:lnTo>
                <a:cubicBezTo>
                  <a:pt x="19273" y="120278"/>
                  <a:pt x="27707" y="127000"/>
                  <a:pt x="37703" y="127000"/>
                </a:cubicBezTo>
                <a:cubicBezTo>
                  <a:pt x="47699" y="127000"/>
                  <a:pt x="56108" y="120278"/>
                  <a:pt x="58713" y="111125"/>
                </a:cubicBezTo>
                <a:lnTo>
                  <a:pt x="84162" y="111125"/>
                </a:lnTo>
                <a:cubicBezTo>
                  <a:pt x="86742" y="120278"/>
                  <a:pt x="95176" y="127000"/>
                  <a:pt x="105172" y="127000"/>
                </a:cubicBezTo>
                <a:cubicBezTo>
                  <a:pt x="115168" y="127000"/>
                  <a:pt x="123577" y="120278"/>
                  <a:pt x="126181" y="111125"/>
                </a:cubicBezTo>
                <a:lnTo>
                  <a:pt x="127000" y="111125"/>
                </a:lnTo>
                <a:cubicBezTo>
                  <a:pt x="135756" y="111125"/>
                  <a:pt x="142875" y="104006"/>
                  <a:pt x="142875" y="95250"/>
                </a:cubicBezTo>
                <a:lnTo>
                  <a:pt x="142875" y="58862"/>
                </a:lnTo>
                <a:cubicBezTo>
                  <a:pt x="142875" y="54645"/>
                  <a:pt x="141213" y="50602"/>
                  <a:pt x="138237" y="47625"/>
                </a:cubicBezTo>
                <a:lnTo>
                  <a:pt x="127000" y="36388"/>
                </a:lnTo>
                <a:cubicBezTo>
                  <a:pt x="124023" y="33412"/>
                  <a:pt x="119980" y="31750"/>
                  <a:pt x="115763" y="31750"/>
                </a:cubicBezTo>
                <a:lnTo>
                  <a:pt x="103188" y="31750"/>
                </a:lnTo>
                <a:lnTo>
                  <a:pt x="103188" y="23812"/>
                </a:lnTo>
                <a:cubicBezTo>
                  <a:pt x="103188" y="15056"/>
                  <a:pt x="96069" y="7937"/>
                  <a:pt x="87313" y="7937"/>
                </a:cubicBezTo>
                <a:lnTo>
                  <a:pt x="15875" y="7938"/>
                </a:lnTo>
                <a:close/>
                <a:moveTo>
                  <a:pt x="127000" y="58862"/>
                </a:moveTo>
                <a:lnTo>
                  <a:pt x="127000" y="71438"/>
                </a:lnTo>
                <a:lnTo>
                  <a:pt x="103188" y="71438"/>
                </a:lnTo>
                <a:lnTo>
                  <a:pt x="103188" y="47625"/>
                </a:lnTo>
                <a:lnTo>
                  <a:pt x="115763" y="47625"/>
                </a:lnTo>
                <a:lnTo>
                  <a:pt x="127000" y="58862"/>
                </a:lnTo>
                <a:close/>
                <a:moveTo>
                  <a:pt x="37703" y="95250"/>
                </a:moveTo>
                <a:cubicBezTo>
                  <a:pt x="43179" y="95250"/>
                  <a:pt x="47625" y="99696"/>
                  <a:pt x="47625" y="105172"/>
                </a:cubicBezTo>
                <a:cubicBezTo>
                  <a:pt x="47625" y="110648"/>
                  <a:pt x="43179" y="115094"/>
                  <a:pt x="37703" y="115094"/>
                </a:cubicBezTo>
                <a:cubicBezTo>
                  <a:pt x="32227" y="115094"/>
                  <a:pt x="27781" y="110648"/>
                  <a:pt x="27781" y="105172"/>
                </a:cubicBezTo>
                <a:cubicBezTo>
                  <a:pt x="27781" y="99696"/>
                  <a:pt x="32227" y="95250"/>
                  <a:pt x="37703" y="95250"/>
                </a:cubicBezTo>
                <a:close/>
                <a:moveTo>
                  <a:pt x="95250" y="105172"/>
                </a:moveTo>
                <a:cubicBezTo>
                  <a:pt x="95250" y="99696"/>
                  <a:pt x="99696" y="95250"/>
                  <a:pt x="105172" y="95250"/>
                </a:cubicBezTo>
                <a:cubicBezTo>
                  <a:pt x="110648" y="95250"/>
                  <a:pt x="115094" y="99696"/>
                  <a:pt x="115094" y="105172"/>
                </a:cubicBezTo>
                <a:cubicBezTo>
                  <a:pt x="115094" y="110648"/>
                  <a:pt x="110648" y="115094"/>
                  <a:pt x="105172" y="115094"/>
                </a:cubicBezTo>
                <a:cubicBezTo>
                  <a:pt x="99696" y="115094"/>
                  <a:pt x="95250" y="110648"/>
                  <a:pt x="95250" y="105172"/>
                </a:cubicBezTo>
                <a:close/>
                <a:moveTo>
                  <a:pt x="43656" y="33734"/>
                </a:moveTo>
                <a:cubicBezTo>
                  <a:pt x="43656" y="31552"/>
                  <a:pt x="45442" y="29766"/>
                  <a:pt x="47625" y="29766"/>
                </a:cubicBezTo>
                <a:lnTo>
                  <a:pt x="55563" y="29766"/>
                </a:lnTo>
                <a:cubicBezTo>
                  <a:pt x="57745" y="29766"/>
                  <a:pt x="59531" y="31552"/>
                  <a:pt x="59531" y="33734"/>
                </a:cubicBezTo>
                <a:lnTo>
                  <a:pt x="59531" y="43656"/>
                </a:lnTo>
                <a:lnTo>
                  <a:pt x="69453" y="43656"/>
                </a:lnTo>
                <a:cubicBezTo>
                  <a:pt x="71636" y="43656"/>
                  <a:pt x="73422" y="45442"/>
                  <a:pt x="73422" y="47625"/>
                </a:cubicBezTo>
                <a:lnTo>
                  <a:pt x="73422" y="55563"/>
                </a:lnTo>
                <a:cubicBezTo>
                  <a:pt x="73422" y="57745"/>
                  <a:pt x="71636" y="59531"/>
                  <a:pt x="69453" y="59531"/>
                </a:cubicBezTo>
                <a:lnTo>
                  <a:pt x="59531" y="59531"/>
                </a:lnTo>
                <a:lnTo>
                  <a:pt x="59531" y="69453"/>
                </a:lnTo>
                <a:cubicBezTo>
                  <a:pt x="59531" y="71636"/>
                  <a:pt x="57745" y="73422"/>
                  <a:pt x="55563" y="73422"/>
                </a:cubicBezTo>
                <a:lnTo>
                  <a:pt x="47625" y="73422"/>
                </a:lnTo>
                <a:cubicBezTo>
                  <a:pt x="45442" y="73422"/>
                  <a:pt x="43656" y="71636"/>
                  <a:pt x="43656" y="69453"/>
                </a:cubicBezTo>
                <a:lnTo>
                  <a:pt x="43656" y="59531"/>
                </a:lnTo>
                <a:lnTo>
                  <a:pt x="33734" y="59531"/>
                </a:lnTo>
                <a:cubicBezTo>
                  <a:pt x="31552" y="59531"/>
                  <a:pt x="29766" y="57745"/>
                  <a:pt x="29766" y="55563"/>
                </a:cubicBezTo>
                <a:lnTo>
                  <a:pt x="29766" y="47625"/>
                </a:lnTo>
                <a:cubicBezTo>
                  <a:pt x="29766" y="45442"/>
                  <a:pt x="31552" y="43656"/>
                  <a:pt x="33734" y="43656"/>
                </a:cubicBezTo>
                <a:lnTo>
                  <a:pt x="43656" y="43656"/>
                </a:lnTo>
                <a:lnTo>
                  <a:pt x="43656" y="33734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7" name="Text 75"/>
          <p:cNvSpPr/>
          <p:nvPr/>
        </p:nvSpPr>
        <p:spPr>
          <a:xfrm>
            <a:off x="6715125" y="5143500"/>
            <a:ext cx="642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应急响应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6492875" y="5429250"/>
            <a:ext cx="512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货物损坏或故障,承诺</a:t>
            </a:r>
            <a:r>
              <a:rPr lang="en-US" sz="1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48小时内</a:t>
            </a:r>
            <a:r>
              <a:rPr lang="en-US" sz="10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调配新机到达现场,确保不影响整体工期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6365875" y="5873750"/>
            <a:ext cx="5318125" cy="730250"/>
          </a:xfrm>
          <a:custGeom>
            <a:avLst/>
            <a:gdLst/>
            <a:ahLst/>
            <a:cxnLst/>
            <a:rect l="l" t="t" r="r" b="b"/>
            <a:pathLst>
              <a:path w="5318125" h="730250">
                <a:moveTo>
                  <a:pt x="63503" y="0"/>
                </a:moveTo>
                <a:lnTo>
                  <a:pt x="5254622" y="0"/>
                </a:lnTo>
                <a:cubicBezTo>
                  <a:pt x="5289694" y="0"/>
                  <a:pt x="5318125" y="28431"/>
                  <a:pt x="5318125" y="63503"/>
                </a:cubicBezTo>
                <a:lnTo>
                  <a:pt x="5318125" y="666747"/>
                </a:lnTo>
                <a:cubicBezTo>
                  <a:pt x="5318125" y="701819"/>
                  <a:pt x="5289694" y="730250"/>
                  <a:pt x="5254622" y="730250"/>
                </a:cubicBezTo>
                <a:lnTo>
                  <a:pt x="63503" y="730250"/>
                </a:lnTo>
                <a:cubicBezTo>
                  <a:pt x="28431" y="730250"/>
                  <a:pt x="0" y="701819"/>
                  <a:pt x="0" y="666747"/>
                </a:cubicBezTo>
                <a:lnTo>
                  <a:pt x="0" y="63503"/>
                </a:lnTo>
                <a:cubicBezTo>
                  <a:pt x="0" y="28455"/>
                  <a:pt x="28455" y="0"/>
                  <a:pt x="63503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80" name="Shape 78"/>
          <p:cNvSpPr/>
          <p:nvPr/>
        </p:nvSpPr>
        <p:spPr>
          <a:xfrm>
            <a:off x="6492875" y="6048375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15900" y="15875"/>
                </a:moveTo>
                <a:cubicBezTo>
                  <a:pt x="15900" y="7119"/>
                  <a:pt x="23019" y="0"/>
                  <a:pt x="31775" y="0"/>
                </a:cubicBezTo>
                <a:lnTo>
                  <a:pt x="68858" y="0"/>
                </a:lnTo>
                <a:cubicBezTo>
                  <a:pt x="73075" y="0"/>
                  <a:pt x="77118" y="1662"/>
                  <a:pt x="80094" y="4638"/>
                </a:cubicBezTo>
                <a:lnTo>
                  <a:pt x="106487" y="31080"/>
                </a:lnTo>
                <a:cubicBezTo>
                  <a:pt x="109463" y="34057"/>
                  <a:pt x="111125" y="38100"/>
                  <a:pt x="111125" y="42317"/>
                </a:cubicBezTo>
                <a:lnTo>
                  <a:pt x="111125" y="66501"/>
                </a:lnTo>
                <a:lnTo>
                  <a:pt x="78383" y="99244"/>
                </a:lnTo>
                <a:lnTo>
                  <a:pt x="67940" y="99244"/>
                </a:lnTo>
                <a:lnTo>
                  <a:pt x="63946" y="85948"/>
                </a:lnTo>
                <a:cubicBezTo>
                  <a:pt x="62781" y="82054"/>
                  <a:pt x="59209" y="79400"/>
                  <a:pt x="55141" y="79400"/>
                </a:cubicBezTo>
                <a:cubicBezTo>
                  <a:pt x="52338" y="79400"/>
                  <a:pt x="49709" y="80665"/>
                  <a:pt x="47972" y="82848"/>
                </a:cubicBezTo>
                <a:lnTo>
                  <a:pt x="33065" y="101451"/>
                </a:lnTo>
                <a:cubicBezTo>
                  <a:pt x="31006" y="104006"/>
                  <a:pt x="31428" y="107776"/>
                  <a:pt x="33982" y="109810"/>
                </a:cubicBezTo>
                <a:cubicBezTo>
                  <a:pt x="36537" y="111844"/>
                  <a:pt x="40308" y="111447"/>
                  <a:pt x="42342" y="108868"/>
                </a:cubicBezTo>
                <a:lnTo>
                  <a:pt x="54025" y="94283"/>
                </a:lnTo>
                <a:lnTo>
                  <a:pt x="57795" y="106859"/>
                </a:lnTo>
                <a:cubicBezTo>
                  <a:pt x="58539" y="109389"/>
                  <a:pt x="60871" y="111100"/>
                  <a:pt x="63500" y="111100"/>
                </a:cubicBezTo>
                <a:lnTo>
                  <a:pt x="71313" y="111100"/>
                </a:lnTo>
                <a:cubicBezTo>
                  <a:pt x="71090" y="111869"/>
                  <a:pt x="70892" y="112663"/>
                  <a:pt x="70743" y="113457"/>
                </a:cubicBezTo>
                <a:lnTo>
                  <a:pt x="68039" y="126975"/>
                </a:lnTo>
                <a:lnTo>
                  <a:pt x="31775" y="126975"/>
                </a:lnTo>
                <a:cubicBezTo>
                  <a:pt x="23019" y="126975"/>
                  <a:pt x="15900" y="119856"/>
                  <a:pt x="15900" y="111100"/>
                </a:cubicBezTo>
                <a:lnTo>
                  <a:pt x="15900" y="15850"/>
                </a:lnTo>
                <a:close/>
                <a:moveTo>
                  <a:pt x="67494" y="14511"/>
                </a:moveTo>
                <a:lnTo>
                  <a:pt x="67494" y="37703"/>
                </a:lnTo>
                <a:cubicBezTo>
                  <a:pt x="67494" y="41002"/>
                  <a:pt x="70148" y="43656"/>
                  <a:pt x="73447" y="43656"/>
                </a:cubicBezTo>
                <a:lnTo>
                  <a:pt x="96639" y="43656"/>
                </a:lnTo>
                <a:lnTo>
                  <a:pt x="67494" y="14511"/>
                </a:lnTo>
                <a:close/>
                <a:moveTo>
                  <a:pt x="82426" y="115813"/>
                </a:moveTo>
                <a:cubicBezTo>
                  <a:pt x="83046" y="112737"/>
                  <a:pt x="84559" y="109910"/>
                  <a:pt x="86767" y="107702"/>
                </a:cubicBezTo>
                <a:lnTo>
                  <a:pt x="116260" y="78209"/>
                </a:lnTo>
                <a:lnTo>
                  <a:pt x="136103" y="98053"/>
                </a:lnTo>
                <a:lnTo>
                  <a:pt x="106611" y="127546"/>
                </a:lnTo>
                <a:cubicBezTo>
                  <a:pt x="104403" y="129753"/>
                  <a:pt x="101575" y="131266"/>
                  <a:pt x="98499" y="131887"/>
                </a:cubicBezTo>
                <a:lnTo>
                  <a:pt x="83716" y="134838"/>
                </a:lnTo>
                <a:cubicBezTo>
                  <a:pt x="83493" y="134888"/>
                  <a:pt x="83245" y="134913"/>
                  <a:pt x="82996" y="134913"/>
                </a:cubicBezTo>
                <a:cubicBezTo>
                  <a:pt x="81012" y="134913"/>
                  <a:pt x="79375" y="133300"/>
                  <a:pt x="79375" y="131291"/>
                </a:cubicBezTo>
                <a:cubicBezTo>
                  <a:pt x="79375" y="131043"/>
                  <a:pt x="79400" y="130820"/>
                  <a:pt x="79449" y="130572"/>
                </a:cubicBezTo>
                <a:lnTo>
                  <a:pt x="82401" y="115788"/>
                </a:lnTo>
                <a:close/>
                <a:moveTo>
                  <a:pt x="148853" y="85303"/>
                </a:moveTo>
                <a:lnTo>
                  <a:pt x="141709" y="92447"/>
                </a:lnTo>
                <a:lnTo>
                  <a:pt x="121865" y="72603"/>
                </a:lnTo>
                <a:lnTo>
                  <a:pt x="129009" y="65460"/>
                </a:lnTo>
                <a:cubicBezTo>
                  <a:pt x="134491" y="59978"/>
                  <a:pt x="143371" y="59978"/>
                  <a:pt x="148853" y="65460"/>
                </a:cubicBezTo>
                <a:cubicBezTo>
                  <a:pt x="154335" y="70941"/>
                  <a:pt x="154335" y="79821"/>
                  <a:pt x="148853" y="8530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81" name="Text 79"/>
          <p:cNvSpPr/>
          <p:nvPr/>
        </p:nvSpPr>
        <p:spPr>
          <a:xfrm>
            <a:off x="6715125" y="6000750"/>
            <a:ext cx="642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违约责任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6492875" y="6286500"/>
            <a:ext cx="512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如因我方原因导致延期,愿按合同约定承担违约责任,并</a:t>
            </a:r>
            <a:r>
              <a:rPr lang="en-US" sz="1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无条件采取补救措施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7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408781"/>
            <a:ext cx="508000" cy="7938"/>
          </a:xfrm>
          <a:custGeom>
            <a:avLst/>
            <a:gdLst/>
            <a:ahLst/>
            <a:cxnLst/>
            <a:rect l="l" t="t" r="r" b="b"/>
            <a:pathLst>
              <a:path w="508000" h="7938">
                <a:moveTo>
                  <a:pt x="0" y="0"/>
                </a:moveTo>
                <a:lnTo>
                  <a:pt x="508000" y="0"/>
                </a:lnTo>
                <a:lnTo>
                  <a:pt x="508000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" name="Text 1"/>
          <p:cNvSpPr/>
          <p:nvPr/>
        </p:nvSpPr>
        <p:spPr>
          <a:xfrm>
            <a:off x="920750" y="317500"/>
            <a:ext cx="793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kern="0" spc="5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603250"/>
            <a:ext cx="11747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汇报目录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4941" y="2649476"/>
            <a:ext cx="4997800" cy="844517"/>
          </a:xfrm>
          <a:custGeom>
            <a:avLst/>
            <a:gdLst/>
            <a:ahLst/>
            <a:cxnLst/>
            <a:rect l="l" t="t" r="r" b="b"/>
            <a:pathLst>
              <a:path w="5699125" h="1833563">
                <a:moveTo>
                  <a:pt x="31750" y="0"/>
                </a:moveTo>
                <a:lnTo>
                  <a:pt x="5635629" y="0"/>
                </a:lnTo>
                <a:cubicBezTo>
                  <a:pt x="5670697" y="0"/>
                  <a:pt x="5699125" y="28428"/>
                  <a:pt x="5699125" y="63496"/>
                </a:cubicBezTo>
                <a:lnTo>
                  <a:pt x="5699125" y="1770066"/>
                </a:lnTo>
                <a:cubicBezTo>
                  <a:pt x="5699125" y="1805134"/>
                  <a:pt x="5670697" y="1833562"/>
                  <a:pt x="5635629" y="1833563"/>
                </a:cubicBezTo>
                <a:lnTo>
                  <a:pt x="31750" y="1833563"/>
                </a:lnTo>
                <a:cubicBezTo>
                  <a:pt x="14227" y="1833563"/>
                  <a:pt x="0" y="1819336"/>
                  <a:pt x="0" y="1801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33374" y="1238250"/>
            <a:ext cx="47625" cy="5144139"/>
          </a:xfrm>
          <a:custGeom>
            <a:avLst/>
            <a:gdLst/>
            <a:ahLst/>
            <a:cxnLst/>
            <a:rect l="l" t="t" r="r" b="b"/>
            <a:pathLst>
              <a:path w="31750" h="1833563">
                <a:moveTo>
                  <a:pt x="31750" y="0"/>
                </a:moveTo>
                <a:lnTo>
                  <a:pt x="31750" y="0"/>
                </a:lnTo>
                <a:lnTo>
                  <a:pt x="31750" y="1833563"/>
                </a:lnTo>
                <a:lnTo>
                  <a:pt x="31750" y="1833563"/>
                </a:lnTo>
                <a:cubicBezTo>
                  <a:pt x="14227" y="1833563"/>
                  <a:pt x="0" y="1819336"/>
                  <a:pt x="0" y="1801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7" name="Shape 5"/>
          <p:cNvSpPr/>
          <p:nvPr/>
        </p:nvSpPr>
        <p:spPr>
          <a:xfrm>
            <a:off x="486065" y="28709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63500" y="0"/>
                </a:moveTo>
                <a:lnTo>
                  <a:pt x="444500" y="0"/>
                </a:lnTo>
                <a:cubicBezTo>
                  <a:pt x="479547" y="0"/>
                  <a:pt x="508000" y="28453"/>
                  <a:pt x="508000" y="63500"/>
                </a:cubicBezTo>
                <a:lnTo>
                  <a:pt x="508000" y="444500"/>
                </a:lnTo>
                <a:cubicBezTo>
                  <a:pt x="508000" y="479547"/>
                  <a:pt x="479547" y="508000"/>
                  <a:pt x="444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4B5C"/>
              </a:gs>
              <a:gs pos="100000">
                <a:srgbClr val="8A9BA8"/>
              </a:gs>
            </a:gsLst>
            <a:lin ang="2700000" scaled="1"/>
          </a:gradFill>
          <a:ln/>
        </p:spPr>
      </p:sp>
      <p:sp>
        <p:nvSpPr>
          <p:cNvPr id="8" name="Text 6"/>
          <p:cNvSpPr/>
          <p:nvPr/>
        </p:nvSpPr>
        <p:spPr>
          <a:xfrm>
            <a:off x="616455" y="2982025"/>
            <a:ext cx="3651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52815" y="2918525"/>
            <a:ext cx="4778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项目概况与理解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52815" y="3172525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建设范围、周期、需求分析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80999" y="4125464"/>
            <a:ext cx="4984241" cy="844517"/>
          </a:xfrm>
          <a:custGeom>
            <a:avLst/>
            <a:gdLst/>
            <a:ahLst/>
            <a:cxnLst/>
            <a:rect l="l" t="t" r="r" b="b"/>
            <a:pathLst>
              <a:path w="5699125" h="1833563">
                <a:moveTo>
                  <a:pt x="31750" y="0"/>
                </a:moveTo>
                <a:lnTo>
                  <a:pt x="5635629" y="0"/>
                </a:lnTo>
                <a:cubicBezTo>
                  <a:pt x="5670697" y="0"/>
                  <a:pt x="5699125" y="28428"/>
                  <a:pt x="5699125" y="63496"/>
                </a:cubicBezTo>
                <a:lnTo>
                  <a:pt x="5699125" y="1770066"/>
                </a:lnTo>
                <a:cubicBezTo>
                  <a:pt x="5699125" y="1805134"/>
                  <a:pt x="5670697" y="1833562"/>
                  <a:pt x="5635629" y="1833563"/>
                </a:cubicBezTo>
                <a:lnTo>
                  <a:pt x="31750" y="1833563"/>
                </a:lnTo>
                <a:cubicBezTo>
                  <a:pt x="14227" y="1833563"/>
                  <a:pt x="0" y="1819336"/>
                  <a:pt x="0" y="1801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539750" y="433184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63500" y="0"/>
                </a:moveTo>
                <a:lnTo>
                  <a:pt x="444500" y="0"/>
                </a:lnTo>
                <a:cubicBezTo>
                  <a:pt x="479547" y="0"/>
                  <a:pt x="508000" y="28453"/>
                  <a:pt x="508000" y="63500"/>
                </a:cubicBezTo>
                <a:lnTo>
                  <a:pt x="508000" y="444500"/>
                </a:lnTo>
                <a:cubicBezTo>
                  <a:pt x="508000" y="479547"/>
                  <a:pt x="479547" y="508000"/>
                  <a:pt x="444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E8A72"/>
              </a:gs>
              <a:gs pos="100000">
                <a:srgbClr val="3A4B5C"/>
              </a:gs>
            </a:gsLst>
            <a:lin ang="2700000" scaled="1"/>
          </a:gradFill>
          <a:ln/>
        </p:spPr>
      </p:sp>
      <p:sp>
        <p:nvSpPr>
          <p:cNvPr id="14" name="Text 12"/>
          <p:cNvSpPr/>
          <p:nvPr/>
        </p:nvSpPr>
        <p:spPr>
          <a:xfrm>
            <a:off x="648560" y="4442967"/>
            <a:ext cx="4127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14001" y="4380364"/>
            <a:ext cx="4778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省际骨干传输网技术方案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14001" y="4634364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核心、汇聚、接入三层架构设计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8500" y="5539678"/>
            <a:ext cx="4968365" cy="844517"/>
          </a:xfrm>
          <a:custGeom>
            <a:avLst/>
            <a:gdLst/>
            <a:ahLst/>
            <a:cxnLst/>
            <a:rect l="l" t="t" r="r" b="b"/>
            <a:pathLst>
              <a:path w="5699125" h="1833563">
                <a:moveTo>
                  <a:pt x="31750" y="0"/>
                </a:moveTo>
                <a:lnTo>
                  <a:pt x="5635629" y="0"/>
                </a:lnTo>
                <a:cubicBezTo>
                  <a:pt x="5670697" y="0"/>
                  <a:pt x="5699125" y="28428"/>
                  <a:pt x="5699125" y="63496"/>
                </a:cubicBezTo>
                <a:lnTo>
                  <a:pt x="5699125" y="1770066"/>
                </a:lnTo>
                <a:cubicBezTo>
                  <a:pt x="5699125" y="1805134"/>
                  <a:pt x="5670697" y="1833562"/>
                  <a:pt x="5635629" y="1833563"/>
                </a:cubicBezTo>
                <a:lnTo>
                  <a:pt x="31750" y="1833563"/>
                </a:lnTo>
                <a:cubicBezTo>
                  <a:pt x="14227" y="1833563"/>
                  <a:pt x="0" y="1819336"/>
                  <a:pt x="0" y="1801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467875" y="575173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63500" y="0"/>
                </a:moveTo>
                <a:lnTo>
                  <a:pt x="444500" y="0"/>
                </a:lnTo>
                <a:cubicBezTo>
                  <a:pt x="479547" y="0"/>
                  <a:pt x="508000" y="28453"/>
                  <a:pt x="508000" y="63500"/>
                </a:cubicBezTo>
                <a:lnTo>
                  <a:pt x="508000" y="444500"/>
                </a:lnTo>
                <a:cubicBezTo>
                  <a:pt x="508000" y="479547"/>
                  <a:pt x="479547" y="508000"/>
                  <a:pt x="444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E8A72"/>
              </a:gs>
              <a:gs pos="100000">
                <a:srgbClr val="3A4B5C"/>
              </a:gs>
            </a:gsLst>
            <a:lin ang="27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575610" y="5862859"/>
            <a:ext cx="4127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34625" y="5799359"/>
            <a:ext cx="4778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企业办公内网技术方案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134625" y="6053359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出口、核心、汇聚、接入、无线五层架构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99626" y="1257184"/>
            <a:ext cx="5015991" cy="844517"/>
          </a:xfrm>
          <a:custGeom>
            <a:avLst/>
            <a:gdLst/>
            <a:ahLst/>
            <a:cxnLst/>
            <a:rect l="l" t="t" r="r" b="b"/>
            <a:pathLst>
              <a:path w="5699125" h="1833563">
                <a:moveTo>
                  <a:pt x="31750" y="0"/>
                </a:moveTo>
                <a:lnTo>
                  <a:pt x="5635629" y="0"/>
                </a:lnTo>
                <a:cubicBezTo>
                  <a:pt x="5670697" y="0"/>
                  <a:pt x="5699125" y="28428"/>
                  <a:pt x="5699125" y="63496"/>
                </a:cubicBezTo>
                <a:lnTo>
                  <a:pt x="5699125" y="1770066"/>
                </a:lnTo>
                <a:cubicBezTo>
                  <a:pt x="5699125" y="1805134"/>
                  <a:pt x="5670697" y="1833562"/>
                  <a:pt x="5635629" y="1833563"/>
                </a:cubicBezTo>
                <a:lnTo>
                  <a:pt x="31750" y="1833563"/>
                </a:lnTo>
                <a:cubicBezTo>
                  <a:pt x="14227" y="1833563"/>
                  <a:pt x="0" y="1819336"/>
                  <a:pt x="0" y="1801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5" name="Shape 23"/>
          <p:cNvSpPr/>
          <p:nvPr/>
        </p:nvSpPr>
        <p:spPr>
          <a:xfrm>
            <a:off x="6374251" y="146356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63500" y="0"/>
                </a:moveTo>
                <a:lnTo>
                  <a:pt x="444500" y="0"/>
                </a:lnTo>
                <a:cubicBezTo>
                  <a:pt x="479547" y="0"/>
                  <a:pt x="508000" y="28453"/>
                  <a:pt x="508000" y="63500"/>
                </a:cubicBezTo>
                <a:lnTo>
                  <a:pt x="508000" y="444500"/>
                </a:lnTo>
                <a:cubicBezTo>
                  <a:pt x="508000" y="479547"/>
                  <a:pt x="479547" y="508000"/>
                  <a:pt x="444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4B5C"/>
              </a:gs>
              <a:gs pos="100000">
                <a:srgbClr val="8A9BA8"/>
              </a:gs>
            </a:gsLst>
            <a:lin ang="2700000" scaled="1"/>
          </a:gradFill>
          <a:ln/>
        </p:spPr>
      </p:sp>
      <p:sp>
        <p:nvSpPr>
          <p:cNvPr id="26" name="Text 24"/>
          <p:cNvSpPr/>
          <p:nvPr/>
        </p:nvSpPr>
        <p:spPr>
          <a:xfrm>
            <a:off x="6482151" y="1574685"/>
            <a:ext cx="4127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041001" y="1511185"/>
            <a:ext cx="4778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设备选型与参数说明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041001" y="1765185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品牌型号、技术参数、偏离分析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21996" y="2649476"/>
            <a:ext cx="4993621" cy="844517"/>
          </a:xfrm>
          <a:custGeom>
            <a:avLst/>
            <a:gdLst/>
            <a:ahLst/>
            <a:cxnLst/>
            <a:rect l="l" t="t" r="r" b="b"/>
            <a:pathLst>
              <a:path w="5699125" h="1833563">
                <a:moveTo>
                  <a:pt x="31750" y="0"/>
                </a:moveTo>
                <a:lnTo>
                  <a:pt x="5635629" y="0"/>
                </a:lnTo>
                <a:cubicBezTo>
                  <a:pt x="5670697" y="0"/>
                  <a:pt x="5699125" y="28428"/>
                  <a:pt x="5699125" y="63496"/>
                </a:cubicBezTo>
                <a:lnTo>
                  <a:pt x="5699125" y="1770066"/>
                </a:lnTo>
                <a:cubicBezTo>
                  <a:pt x="5699125" y="1805134"/>
                  <a:pt x="5670697" y="1833562"/>
                  <a:pt x="5635629" y="1833563"/>
                </a:cubicBezTo>
                <a:lnTo>
                  <a:pt x="31750" y="1833563"/>
                </a:lnTo>
                <a:cubicBezTo>
                  <a:pt x="14227" y="1833563"/>
                  <a:pt x="0" y="1819336"/>
                  <a:pt x="0" y="1801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6396621" y="287478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63500" y="0"/>
                </a:moveTo>
                <a:lnTo>
                  <a:pt x="444500" y="0"/>
                </a:lnTo>
                <a:cubicBezTo>
                  <a:pt x="479547" y="0"/>
                  <a:pt x="508000" y="28453"/>
                  <a:pt x="508000" y="63500"/>
                </a:cubicBezTo>
                <a:lnTo>
                  <a:pt x="508000" y="444500"/>
                </a:lnTo>
                <a:cubicBezTo>
                  <a:pt x="508000" y="479547"/>
                  <a:pt x="479547" y="508000"/>
                  <a:pt x="444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E8A72"/>
              </a:gs>
              <a:gs pos="100000">
                <a:srgbClr val="3A4B5C"/>
              </a:gs>
            </a:gsLst>
            <a:lin ang="2700000" scaled="1"/>
          </a:gradFill>
          <a:ln/>
        </p:spPr>
      </p:sp>
      <p:sp>
        <p:nvSpPr>
          <p:cNvPr id="32" name="Text 30"/>
          <p:cNvSpPr/>
          <p:nvPr/>
        </p:nvSpPr>
        <p:spPr>
          <a:xfrm>
            <a:off x="6506010" y="2985910"/>
            <a:ext cx="40481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06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63371" y="2922410"/>
            <a:ext cx="4778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项目实施计划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063371" y="3176410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备货、交货、安装、调试、验收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231376" y="4126361"/>
            <a:ext cx="4984241" cy="844517"/>
          </a:xfrm>
          <a:custGeom>
            <a:avLst/>
            <a:gdLst/>
            <a:ahLst/>
            <a:cxnLst/>
            <a:rect l="l" t="t" r="r" b="b"/>
            <a:pathLst>
              <a:path w="5699125" h="1833563">
                <a:moveTo>
                  <a:pt x="31750" y="0"/>
                </a:moveTo>
                <a:lnTo>
                  <a:pt x="5635629" y="0"/>
                </a:lnTo>
                <a:cubicBezTo>
                  <a:pt x="5670697" y="0"/>
                  <a:pt x="5699125" y="28428"/>
                  <a:pt x="5699125" y="63496"/>
                </a:cubicBezTo>
                <a:lnTo>
                  <a:pt x="5699125" y="1770066"/>
                </a:lnTo>
                <a:cubicBezTo>
                  <a:pt x="5699125" y="1805134"/>
                  <a:pt x="5670697" y="1833562"/>
                  <a:pt x="5635629" y="1833563"/>
                </a:cubicBezTo>
                <a:lnTo>
                  <a:pt x="31750" y="1833563"/>
                </a:lnTo>
                <a:cubicBezTo>
                  <a:pt x="14227" y="1833563"/>
                  <a:pt x="0" y="1819336"/>
                  <a:pt x="0" y="1801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7" name="Shape 35"/>
          <p:cNvSpPr/>
          <p:nvPr/>
        </p:nvSpPr>
        <p:spPr>
          <a:xfrm>
            <a:off x="6406001" y="435167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63500" y="0"/>
                </a:moveTo>
                <a:lnTo>
                  <a:pt x="444500" y="0"/>
                </a:lnTo>
                <a:cubicBezTo>
                  <a:pt x="479547" y="0"/>
                  <a:pt x="508000" y="28453"/>
                  <a:pt x="508000" y="63500"/>
                </a:cubicBezTo>
                <a:lnTo>
                  <a:pt x="508000" y="444500"/>
                </a:lnTo>
                <a:cubicBezTo>
                  <a:pt x="508000" y="479547"/>
                  <a:pt x="479547" y="508000"/>
                  <a:pt x="444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4B5C"/>
              </a:gs>
              <a:gs pos="100000">
                <a:srgbClr val="8A9BA8"/>
              </a:gs>
            </a:gsLst>
            <a:lin ang="2700000" scaled="1"/>
          </a:gradFill>
          <a:ln/>
        </p:spPr>
      </p:sp>
      <p:sp>
        <p:nvSpPr>
          <p:cNvPr id="38" name="Text 36"/>
          <p:cNvSpPr/>
          <p:nvPr/>
        </p:nvSpPr>
        <p:spPr>
          <a:xfrm>
            <a:off x="6512827" y="4462795"/>
            <a:ext cx="4127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07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072751" y="4399295"/>
            <a:ext cx="4778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质量保证与售后服务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072751" y="4653295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质保期限、响应机制、巡检培训</a:t>
            </a:r>
            <a:endParaRPr lang="en-US" sz="1600" dirty="0"/>
          </a:p>
        </p:txBody>
      </p:sp>
      <p:sp>
        <p:nvSpPr>
          <p:cNvPr id="46" name="Shape 9">
            <a:extLst>
              <a:ext uri="{FF2B5EF4-FFF2-40B4-BE49-F238E27FC236}">
                <a16:creationId xmlns:a16="http://schemas.microsoft.com/office/drawing/2014/main" id="{3CFAC49C-745A-6AB9-5DFB-C99DD6D79E1A}"/>
              </a:ext>
            </a:extLst>
          </p:cNvPr>
          <p:cNvSpPr/>
          <p:nvPr/>
        </p:nvSpPr>
        <p:spPr>
          <a:xfrm>
            <a:off x="388500" y="1236159"/>
            <a:ext cx="4984241" cy="844517"/>
          </a:xfrm>
          <a:custGeom>
            <a:avLst/>
            <a:gdLst/>
            <a:ahLst/>
            <a:cxnLst/>
            <a:rect l="l" t="t" r="r" b="b"/>
            <a:pathLst>
              <a:path w="5699125" h="1833563">
                <a:moveTo>
                  <a:pt x="31750" y="0"/>
                </a:moveTo>
                <a:lnTo>
                  <a:pt x="5635629" y="0"/>
                </a:lnTo>
                <a:cubicBezTo>
                  <a:pt x="5670697" y="0"/>
                  <a:pt x="5699125" y="28428"/>
                  <a:pt x="5699125" y="63496"/>
                </a:cubicBezTo>
                <a:lnTo>
                  <a:pt x="5699125" y="1770066"/>
                </a:lnTo>
                <a:cubicBezTo>
                  <a:pt x="5699125" y="1805134"/>
                  <a:pt x="5670697" y="1833562"/>
                  <a:pt x="5635629" y="1833563"/>
                </a:cubicBezTo>
                <a:lnTo>
                  <a:pt x="31750" y="1833563"/>
                </a:lnTo>
                <a:cubicBezTo>
                  <a:pt x="14227" y="1833563"/>
                  <a:pt x="0" y="1819336"/>
                  <a:pt x="0" y="1801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47625" dist="3175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7" name="Shape 11">
            <a:extLst>
              <a:ext uri="{FF2B5EF4-FFF2-40B4-BE49-F238E27FC236}">
                <a16:creationId xmlns:a16="http://schemas.microsoft.com/office/drawing/2014/main" id="{476FE29D-A74E-3770-25F0-FDF392FB4024}"/>
              </a:ext>
            </a:extLst>
          </p:cNvPr>
          <p:cNvSpPr/>
          <p:nvPr/>
        </p:nvSpPr>
        <p:spPr>
          <a:xfrm>
            <a:off x="547251" y="1442537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63500" y="0"/>
                </a:moveTo>
                <a:lnTo>
                  <a:pt x="444500" y="0"/>
                </a:lnTo>
                <a:cubicBezTo>
                  <a:pt x="479547" y="0"/>
                  <a:pt x="508000" y="28453"/>
                  <a:pt x="508000" y="63500"/>
                </a:cubicBezTo>
                <a:lnTo>
                  <a:pt x="508000" y="444500"/>
                </a:lnTo>
                <a:cubicBezTo>
                  <a:pt x="508000" y="479547"/>
                  <a:pt x="479547" y="508000"/>
                  <a:pt x="444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E8A72"/>
              </a:gs>
              <a:gs pos="100000">
                <a:srgbClr val="3A4B5C"/>
              </a:gs>
            </a:gsLst>
            <a:lin ang="2700000" scaled="1"/>
          </a:gradFill>
          <a:ln/>
        </p:spPr>
      </p:sp>
      <p:sp>
        <p:nvSpPr>
          <p:cNvPr id="48" name="Text 12">
            <a:extLst>
              <a:ext uri="{FF2B5EF4-FFF2-40B4-BE49-F238E27FC236}">
                <a16:creationId xmlns:a16="http://schemas.microsoft.com/office/drawing/2014/main" id="{4D32329A-B4CF-4534-1AFD-5413C768816E}"/>
              </a:ext>
            </a:extLst>
          </p:cNvPr>
          <p:cNvSpPr/>
          <p:nvPr/>
        </p:nvSpPr>
        <p:spPr>
          <a:xfrm>
            <a:off x="656061" y="1553662"/>
            <a:ext cx="4127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875" b="1" dirty="0">
                <a:solidFill>
                  <a:srgbClr val="FFFFF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49" name="Text 13">
            <a:extLst>
              <a:ext uri="{FF2B5EF4-FFF2-40B4-BE49-F238E27FC236}">
                <a16:creationId xmlns:a16="http://schemas.microsoft.com/office/drawing/2014/main" id="{8EE9CFFD-9BEF-7B30-5B14-C222D22EC783}"/>
              </a:ext>
            </a:extLst>
          </p:cNvPr>
          <p:cNvSpPr/>
          <p:nvPr/>
        </p:nvSpPr>
        <p:spPr>
          <a:xfrm>
            <a:off x="1214001" y="1490162"/>
            <a:ext cx="4778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25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公司业绩与团队实力</a:t>
            </a:r>
            <a:endParaRPr lang="en-US" sz="1600" dirty="0"/>
          </a:p>
        </p:txBody>
      </p:sp>
      <p:sp>
        <p:nvSpPr>
          <p:cNvPr id="50" name="Text 14">
            <a:extLst>
              <a:ext uri="{FF2B5EF4-FFF2-40B4-BE49-F238E27FC236}">
                <a16:creationId xmlns:a16="http://schemas.microsoft.com/office/drawing/2014/main" id="{89024EA1-4EBB-8542-6E8D-7DC3FD9D8FE3}"/>
              </a:ext>
            </a:extLst>
          </p:cNvPr>
          <p:cNvSpPr/>
          <p:nvPr/>
        </p:nvSpPr>
        <p:spPr>
          <a:xfrm>
            <a:off x="1214001" y="1744162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875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项目经验，成功案例、专业团队</a:t>
            </a:r>
            <a:endParaRPr lang="en-US" sz="1600" dirty="0"/>
          </a:p>
        </p:txBody>
      </p:sp>
      <p:sp>
        <p:nvSpPr>
          <p:cNvPr id="51" name="Shape 4">
            <a:extLst>
              <a:ext uri="{FF2B5EF4-FFF2-40B4-BE49-F238E27FC236}">
                <a16:creationId xmlns:a16="http://schemas.microsoft.com/office/drawing/2014/main" id="{50990CB0-957F-8ABD-FDC3-6067DD190D09}"/>
              </a:ext>
            </a:extLst>
          </p:cNvPr>
          <p:cNvSpPr/>
          <p:nvPr/>
        </p:nvSpPr>
        <p:spPr>
          <a:xfrm>
            <a:off x="6199626" y="1240057"/>
            <a:ext cx="45719" cy="3730822"/>
          </a:xfrm>
          <a:custGeom>
            <a:avLst/>
            <a:gdLst/>
            <a:ahLst/>
            <a:cxnLst/>
            <a:rect l="l" t="t" r="r" b="b"/>
            <a:pathLst>
              <a:path w="31750" h="1833563">
                <a:moveTo>
                  <a:pt x="31750" y="0"/>
                </a:moveTo>
                <a:lnTo>
                  <a:pt x="31750" y="0"/>
                </a:lnTo>
                <a:lnTo>
                  <a:pt x="31750" y="1833563"/>
                </a:lnTo>
                <a:lnTo>
                  <a:pt x="31750" y="1833563"/>
                </a:lnTo>
                <a:cubicBezTo>
                  <a:pt x="14227" y="1833563"/>
                  <a:pt x="0" y="1819336"/>
                  <a:pt x="0" y="1801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9B0B67-C8B7-E075-668F-7A786E318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C570DD50-3C94-ECAA-A429-9CDB43A32F49}"/>
              </a:ext>
            </a:extLst>
          </p:cNvPr>
          <p:cNvSpPr/>
          <p:nvPr/>
        </p:nvSpPr>
        <p:spPr>
          <a:xfrm>
            <a:off x="381000" y="490538"/>
            <a:ext cx="762000" cy="9525"/>
          </a:xfrm>
          <a:custGeom>
            <a:avLst/>
            <a:gdLst/>
            <a:ahLst/>
            <a:cxnLst/>
            <a:rect l="l" t="t" r="r" b="b"/>
            <a:pathLst>
              <a:path w="762000" h="9525">
                <a:moveTo>
                  <a:pt x="0" y="0"/>
                </a:moveTo>
                <a:lnTo>
                  <a:pt x="762000" y="0"/>
                </a:lnTo>
                <a:lnTo>
                  <a:pt x="762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4720B05-0170-168E-183D-897F74C5E065}"/>
              </a:ext>
            </a:extLst>
          </p:cNvPr>
          <p:cNvSpPr/>
          <p:nvPr/>
        </p:nvSpPr>
        <p:spPr>
          <a:xfrm>
            <a:off x="1257300" y="381000"/>
            <a:ext cx="317246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36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TENDER PRESENTATION</a:t>
            </a: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2259BACE-8044-C17E-1D63-F08EDFC3ED96}"/>
              </a:ext>
            </a:extLst>
          </p:cNvPr>
          <p:cNvSpPr/>
          <p:nvPr/>
        </p:nvSpPr>
        <p:spPr>
          <a:xfrm>
            <a:off x="381000" y="1939528"/>
            <a:ext cx="11772900" cy="2362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altLang="zh-CN" sz="54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</a:rPr>
              <a:t>Chapter 7</a:t>
            </a:r>
            <a:endParaRPr lang="en-US" sz="5400" b="1" dirty="0">
              <a:solidFill>
                <a:srgbClr val="3A4B5C"/>
              </a:solidFill>
              <a:latin typeface="Noto Sans SC" pitchFamily="34" charset="0"/>
              <a:ea typeface="Noto Sans SC" pitchFamily="34" charset="-122"/>
              <a:cs typeface="Noto Sans SC" pitchFamily="34" charset="-120"/>
            </a:endParaRPr>
          </a:p>
          <a:p>
            <a:pPr>
              <a:lnSpc>
                <a:spcPct val="120000"/>
              </a:lnSpc>
            </a:pPr>
            <a:r>
              <a:rPr lang="en-US" altLang="zh-CN" sz="5400" b="1" dirty="0" err="1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质量保证与售后服务</a:t>
            </a:r>
            <a:endParaRPr lang="en-US" altLang="zh-CN" sz="600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927494FD-3AF9-F168-0BEF-C1A2E0997B45}"/>
              </a:ext>
            </a:extLst>
          </p:cNvPr>
          <p:cNvSpPr/>
          <p:nvPr/>
        </p:nvSpPr>
        <p:spPr>
          <a:xfrm>
            <a:off x="381000" y="45339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" name="Text 14">
            <a:extLst>
              <a:ext uri="{FF2B5EF4-FFF2-40B4-BE49-F238E27FC236}">
                <a16:creationId xmlns:a16="http://schemas.microsoft.com/office/drawing/2014/main" id="{F358B265-454D-F6D2-CFF0-C4E6F5416846}"/>
              </a:ext>
            </a:extLst>
          </p:cNvPr>
          <p:cNvSpPr/>
          <p:nvPr/>
        </p:nvSpPr>
        <p:spPr>
          <a:xfrm>
            <a:off x="466248" y="4142978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 err="1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质保期限、响应机制、巡检培训</a:t>
            </a:r>
            <a:endParaRPr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138755898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7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7461" y="485981"/>
            <a:ext cx="452954" cy="9437"/>
          </a:xfrm>
          <a:custGeom>
            <a:avLst/>
            <a:gdLst/>
            <a:ahLst/>
            <a:cxnLst/>
            <a:rect l="l" t="t" r="r" b="b"/>
            <a:pathLst>
              <a:path w="452954" h="9437">
                <a:moveTo>
                  <a:pt x="0" y="0"/>
                </a:moveTo>
                <a:lnTo>
                  <a:pt x="452954" y="0"/>
                </a:lnTo>
                <a:lnTo>
                  <a:pt x="452954" y="9437"/>
                </a:lnTo>
                <a:lnTo>
                  <a:pt x="0" y="9437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" name="Text 1"/>
          <p:cNvSpPr/>
          <p:nvPr/>
        </p:nvSpPr>
        <p:spPr>
          <a:xfrm>
            <a:off x="943652" y="377461"/>
            <a:ext cx="2078947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kern="0" spc="59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QUALITY &amp; SERVICE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7461" y="679430"/>
            <a:ext cx="11606935" cy="3774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75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质量保证与售后服务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7461" y="1264495"/>
            <a:ext cx="5039108" cy="4161511"/>
          </a:xfrm>
          <a:custGeom>
            <a:avLst/>
            <a:gdLst/>
            <a:ahLst/>
            <a:cxnLst/>
            <a:rect l="l" t="t" r="r" b="b"/>
            <a:pathLst>
              <a:path w="5039108" h="4161511">
                <a:moveTo>
                  <a:pt x="37746" y="0"/>
                </a:moveTo>
                <a:lnTo>
                  <a:pt x="5001362" y="0"/>
                </a:lnTo>
                <a:cubicBezTo>
                  <a:pt x="5022209" y="0"/>
                  <a:pt x="5039108" y="16900"/>
                  <a:pt x="5039108" y="37746"/>
                </a:cubicBezTo>
                <a:lnTo>
                  <a:pt x="5039108" y="4086021"/>
                </a:lnTo>
                <a:cubicBezTo>
                  <a:pt x="5039108" y="4127713"/>
                  <a:pt x="5005310" y="4161511"/>
                  <a:pt x="4963619" y="4161511"/>
                </a:cubicBezTo>
                <a:lnTo>
                  <a:pt x="75490" y="4161511"/>
                </a:lnTo>
                <a:cubicBezTo>
                  <a:pt x="33798" y="4161511"/>
                  <a:pt x="0" y="4127713"/>
                  <a:pt x="0" y="4086021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6619" dist="3774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77461" y="1264495"/>
            <a:ext cx="5039108" cy="37746"/>
          </a:xfrm>
          <a:custGeom>
            <a:avLst/>
            <a:gdLst/>
            <a:ahLst/>
            <a:cxnLst/>
            <a:rect l="l" t="t" r="r" b="b"/>
            <a:pathLst>
              <a:path w="5039108" h="37746">
                <a:moveTo>
                  <a:pt x="37746" y="0"/>
                </a:moveTo>
                <a:lnTo>
                  <a:pt x="5001362" y="0"/>
                </a:lnTo>
                <a:cubicBezTo>
                  <a:pt x="5022209" y="0"/>
                  <a:pt x="5039108" y="16900"/>
                  <a:pt x="5039108" y="37746"/>
                </a:cubicBezTo>
                <a:lnTo>
                  <a:pt x="5039108" y="37746"/>
                </a:lnTo>
                <a:lnTo>
                  <a:pt x="0" y="37746"/>
                </a:ln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7" name="Shape 5"/>
          <p:cNvSpPr/>
          <p:nvPr/>
        </p:nvSpPr>
        <p:spPr>
          <a:xfrm>
            <a:off x="580347" y="1509845"/>
            <a:ext cx="254786" cy="226477"/>
          </a:xfrm>
          <a:custGeom>
            <a:avLst/>
            <a:gdLst/>
            <a:ahLst/>
            <a:cxnLst/>
            <a:rect l="l" t="t" r="r" b="b"/>
            <a:pathLst>
              <a:path w="254786" h="226477">
                <a:moveTo>
                  <a:pt x="105807" y="-3539"/>
                </a:moveTo>
                <a:cubicBezTo>
                  <a:pt x="103109" y="-6281"/>
                  <a:pt x="99172" y="-7387"/>
                  <a:pt x="95456" y="-6370"/>
                </a:cubicBezTo>
                <a:cubicBezTo>
                  <a:pt x="91741" y="-5352"/>
                  <a:pt x="88866" y="-2477"/>
                  <a:pt x="87937" y="1239"/>
                </a:cubicBezTo>
                <a:lnTo>
                  <a:pt x="81169" y="27867"/>
                </a:lnTo>
                <a:cubicBezTo>
                  <a:pt x="80682" y="29814"/>
                  <a:pt x="78692" y="30964"/>
                  <a:pt x="76790" y="30389"/>
                </a:cubicBezTo>
                <a:lnTo>
                  <a:pt x="50338" y="22957"/>
                </a:lnTo>
                <a:cubicBezTo>
                  <a:pt x="46622" y="21896"/>
                  <a:pt x="42641" y="22957"/>
                  <a:pt x="39943" y="25656"/>
                </a:cubicBezTo>
                <a:cubicBezTo>
                  <a:pt x="37245" y="28354"/>
                  <a:pt x="36183" y="32335"/>
                  <a:pt x="37245" y="36051"/>
                </a:cubicBezTo>
                <a:lnTo>
                  <a:pt x="44720" y="62502"/>
                </a:lnTo>
                <a:cubicBezTo>
                  <a:pt x="45251" y="64404"/>
                  <a:pt x="44101" y="66395"/>
                  <a:pt x="42199" y="66881"/>
                </a:cubicBezTo>
                <a:lnTo>
                  <a:pt x="15526" y="73649"/>
                </a:lnTo>
                <a:cubicBezTo>
                  <a:pt x="11810" y="74578"/>
                  <a:pt x="8891" y="77498"/>
                  <a:pt x="7874" y="81213"/>
                </a:cubicBezTo>
                <a:cubicBezTo>
                  <a:pt x="6856" y="84929"/>
                  <a:pt x="7962" y="88866"/>
                  <a:pt x="10705" y="91564"/>
                </a:cubicBezTo>
                <a:lnTo>
                  <a:pt x="30389" y="110717"/>
                </a:lnTo>
                <a:cubicBezTo>
                  <a:pt x="31804" y="112088"/>
                  <a:pt x="31804" y="114388"/>
                  <a:pt x="30389" y="115804"/>
                </a:cubicBezTo>
                <a:lnTo>
                  <a:pt x="10749" y="134957"/>
                </a:lnTo>
                <a:cubicBezTo>
                  <a:pt x="8006" y="137655"/>
                  <a:pt x="6900" y="141592"/>
                  <a:pt x="7918" y="145308"/>
                </a:cubicBezTo>
                <a:cubicBezTo>
                  <a:pt x="8935" y="149023"/>
                  <a:pt x="11855" y="151899"/>
                  <a:pt x="15570" y="152872"/>
                </a:cubicBezTo>
                <a:lnTo>
                  <a:pt x="42199" y="159640"/>
                </a:lnTo>
                <a:cubicBezTo>
                  <a:pt x="44145" y="160126"/>
                  <a:pt x="45295" y="162117"/>
                  <a:pt x="44720" y="164019"/>
                </a:cubicBezTo>
                <a:lnTo>
                  <a:pt x="37245" y="190426"/>
                </a:lnTo>
                <a:cubicBezTo>
                  <a:pt x="36183" y="194142"/>
                  <a:pt x="37245" y="198123"/>
                  <a:pt x="39943" y="200821"/>
                </a:cubicBezTo>
                <a:cubicBezTo>
                  <a:pt x="42641" y="203519"/>
                  <a:pt x="46622" y="204581"/>
                  <a:pt x="50338" y="203519"/>
                </a:cubicBezTo>
                <a:lnTo>
                  <a:pt x="76790" y="196044"/>
                </a:lnTo>
                <a:cubicBezTo>
                  <a:pt x="78692" y="195513"/>
                  <a:pt x="80682" y="196663"/>
                  <a:pt x="81169" y="198565"/>
                </a:cubicBezTo>
                <a:lnTo>
                  <a:pt x="87937" y="225194"/>
                </a:lnTo>
                <a:cubicBezTo>
                  <a:pt x="88866" y="228910"/>
                  <a:pt x="91785" y="231829"/>
                  <a:pt x="95501" y="232846"/>
                </a:cubicBezTo>
                <a:cubicBezTo>
                  <a:pt x="99216" y="233864"/>
                  <a:pt x="103153" y="232758"/>
                  <a:pt x="105851" y="230015"/>
                </a:cubicBezTo>
                <a:lnTo>
                  <a:pt x="125005" y="210331"/>
                </a:lnTo>
                <a:cubicBezTo>
                  <a:pt x="126376" y="208916"/>
                  <a:pt x="128676" y="208916"/>
                  <a:pt x="130091" y="210331"/>
                </a:cubicBezTo>
                <a:lnTo>
                  <a:pt x="149200" y="230015"/>
                </a:lnTo>
                <a:cubicBezTo>
                  <a:pt x="151899" y="232758"/>
                  <a:pt x="155835" y="233864"/>
                  <a:pt x="159551" y="232846"/>
                </a:cubicBezTo>
                <a:cubicBezTo>
                  <a:pt x="163267" y="231829"/>
                  <a:pt x="166142" y="228910"/>
                  <a:pt x="167115" y="225194"/>
                </a:cubicBezTo>
                <a:lnTo>
                  <a:pt x="173883" y="198610"/>
                </a:lnTo>
                <a:cubicBezTo>
                  <a:pt x="174369" y="196663"/>
                  <a:pt x="176360" y="195513"/>
                  <a:pt x="178262" y="196088"/>
                </a:cubicBezTo>
                <a:lnTo>
                  <a:pt x="204714" y="203564"/>
                </a:lnTo>
                <a:cubicBezTo>
                  <a:pt x="208429" y="204625"/>
                  <a:pt x="212410" y="203564"/>
                  <a:pt x="215109" y="200865"/>
                </a:cubicBezTo>
                <a:cubicBezTo>
                  <a:pt x="217807" y="198167"/>
                  <a:pt x="218869" y="194186"/>
                  <a:pt x="217807" y="190471"/>
                </a:cubicBezTo>
                <a:lnTo>
                  <a:pt x="210331" y="164019"/>
                </a:lnTo>
                <a:cubicBezTo>
                  <a:pt x="209801" y="162117"/>
                  <a:pt x="210951" y="160126"/>
                  <a:pt x="212853" y="159640"/>
                </a:cubicBezTo>
                <a:lnTo>
                  <a:pt x="239482" y="152872"/>
                </a:lnTo>
                <a:cubicBezTo>
                  <a:pt x="243197" y="151943"/>
                  <a:pt x="246117" y="149023"/>
                  <a:pt x="247134" y="145308"/>
                </a:cubicBezTo>
                <a:cubicBezTo>
                  <a:pt x="248151" y="141592"/>
                  <a:pt x="247045" y="137611"/>
                  <a:pt x="244303" y="134957"/>
                </a:cubicBezTo>
                <a:lnTo>
                  <a:pt x="224619" y="115804"/>
                </a:lnTo>
                <a:cubicBezTo>
                  <a:pt x="223203" y="114433"/>
                  <a:pt x="223203" y="112133"/>
                  <a:pt x="224619" y="110717"/>
                </a:cubicBezTo>
                <a:lnTo>
                  <a:pt x="244303" y="91564"/>
                </a:lnTo>
                <a:cubicBezTo>
                  <a:pt x="247045" y="88866"/>
                  <a:pt x="248151" y="84929"/>
                  <a:pt x="247134" y="81213"/>
                </a:cubicBezTo>
                <a:cubicBezTo>
                  <a:pt x="246117" y="77498"/>
                  <a:pt x="243197" y="74622"/>
                  <a:pt x="239482" y="73649"/>
                </a:cubicBezTo>
                <a:lnTo>
                  <a:pt x="212853" y="66881"/>
                </a:lnTo>
                <a:cubicBezTo>
                  <a:pt x="210907" y="66395"/>
                  <a:pt x="209756" y="64404"/>
                  <a:pt x="210331" y="62502"/>
                </a:cubicBezTo>
                <a:lnTo>
                  <a:pt x="217807" y="36051"/>
                </a:lnTo>
                <a:cubicBezTo>
                  <a:pt x="218869" y="32335"/>
                  <a:pt x="217807" y="28354"/>
                  <a:pt x="215109" y="25656"/>
                </a:cubicBezTo>
                <a:cubicBezTo>
                  <a:pt x="212410" y="22957"/>
                  <a:pt x="208429" y="21896"/>
                  <a:pt x="204714" y="22957"/>
                </a:cubicBezTo>
                <a:lnTo>
                  <a:pt x="178262" y="30433"/>
                </a:lnTo>
                <a:cubicBezTo>
                  <a:pt x="176360" y="30964"/>
                  <a:pt x="174369" y="29814"/>
                  <a:pt x="173883" y="27911"/>
                </a:cubicBezTo>
                <a:lnTo>
                  <a:pt x="167115" y="1239"/>
                </a:lnTo>
                <a:cubicBezTo>
                  <a:pt x="166186" y="-2477"/>
                  <a:pt x="163267" y="-5397"/>
                  <a:pt x="159551" y="-6414"/>
                </a:cubicBezTo>
                <a:cubicBezTo>
                  <a:pt x="155835" y="-7431"/>
                  <a:pt x="151899" y="-6325"/>
                  <a:pt x="149200" y="-3583"/>
                </a:cubicBezTo>
                <a:lnTo>
                  <a:pt x="130047" y="16145"/>
                </a:lnTo>
                <a:cubicBezTo>
                  <a:pt x="128676" y="17561"/>
                  <a:pt x="126376" y="17561"/>
                  <a:pt x="124960" y="16145"/>
                </a:cubicBezTo>
                <a:lnTo>
                  <a:pt x="105807" y="-3539"/>
                </a:ln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8" name="Text 6"/>
          <p:cNvSpPr/>
          <p:nvPr/>
        </p:nvSpPr>
        <p:spPr>
          <a:xfrm>
            <a:off x="962526" y="1472099"/>
            <a:ext cx="1472099" cy="3019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质量保证承诺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78774" y="1925053"/>
            <a:ext cx="4655356" cy="820978"/>
          </a:xfrm>
          <a:custGeom>
            <a:avLst/>
            <a:gdLst/>
            <a:ahLst/>
            <a:cxnLst/>
            <a:rect l="l" t="t" r="r" b="b"/>
            <a:pathLst>
              <a:path w="4655356" h="820978">
                <a:moveTo>
                  <a:pt x="25164" y="0"/>
                </a:moveTo>
                <a:lnTo>
                  <a:pt x="4617607" y="0"/>
                </a:lnTo>
                <a:cubicBezTo>
                  <a:pt x="4638455" y="0"/>
                  <a:pt x="4655356" y="16901"/>
                  <a:pt x="4655356" y="37749"/>
                </a:cubicBezTo>
                <a:lnTo>
                  <a:pt x="4655356" y="783230"/>
                </a:lnTo>
                <a:cubicBezTo>
                  <a:pt x="4655356" y="804078"/>
                  <a:pt x="4638455" y="820978"/>
                  <a:pt x="4617607" y="820978"/>
                </a:cubicBezTo>
                <a:lnTo>
                  <a:pt x="25164" y="820978"/>
                </a:lnTo>
                <a:cubicBezTo>
                  <a:pt x="11266" y="820978"/>
                  <a:pt x="0" y="809712"/>
                  <a:pt x="0" y="795814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78774" y="1925053"/>
            <a:ext cx="25164" cy="820978"/>
          </a:xfrm>
          <a:custGeom>
            <a:avLst/>
            <a:gdLst/>
            <a:ahLst/>
            <a:cxnLst/>
            <a:rect l="l" t="t" r="r" b="b"/>
            <a:pathLst>
              <a:path w="25164" h="820978">
                <a:moveTo>
                  <a:pt x="25164" y="0"/>
                </a:moveTo>
                <a:lnTo>
                  <a:pt x="25164" y="0"/>
                </a:lnTo>
                <a:lnTo>
                  <a:pt x="25164" y="820978"/>
                </a:lnTo>
                <a:lnTo>
                  <a:pt x="25164" y="820978"/>
                </a:lnTo>
                <a:cubicBezTo>
                  <a:pt x="11266" y="820978"/>
                  <a:pt x="0" y="809712"/>
                  <a:pt x="0" y="795814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11" name="Text 9"/>
          <p:cNvSpPr/>
          <p:nvPr/>
        </p:nvSpPr>
        <p:spPr>
          <a:xfrm>
            <a:off x="742341" y="2076037"/>
            <a:ext cx="4416297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质量标准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42341" y="2378006"/>
            <a:ext cx="4406861" cy="217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所供设备均为</a:t>
            </a:r>
            <a:r>
              <a:rPr lang="en-US" sz="104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原厂全新正品</a:t>
            </a: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,符合国家、行业相关标准及招标文件技术要求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78774" y="2856910"/>
            <a:ext cx="4655356" cy="1245622"/>
          </a:xfrm>
          <a:custGeom>
            <a:avLst/>
            <a:gdLst/>
            <a:ahLst/>
            <a:cxnLst/>
            <a:rect l="l" t="t" r="r" b="b"/>
            <a:pathLst>
              <a:path w="4655356" h="1245622">
                <a:moveTo>
                  <a:pt x="25164" y="0"/>
                </a:moveTo>
                <a:lnTo>
                  <a:pt x="4617614" y="0"/>
                </a:lnTo>
                <a:cubicBezTo>
                  <a:pt x="4638458" y="0"/>
                  <a:pt x="4655356" y="16898"/>
                  <a:pt x="4655356" y="37742"/>
                </a:cubicBezTo>
                <a:lnTo>
                  <a:pt x="4655356" y="1207880"/>
                </a:lnTo>
                <a:cubicBezTo>
                  <a:pt x="4655356" y="1228724"/>
                  <a:pt x="4638458" y="1245622"/>
                  <a:pt x="4617614" y="1245622"/>
                </a:cubicBezTo>
                <a:lnTo>
                  <a:pt x="25164" y="1245622"/>
                </a:lnTo>
                <a:cubicBezTo>
                  <a:pt x="11266" y="1245622"/>
                  <a:pt x="0" y="1234356"/>
                  <a:pt x="0" y="1220458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578774" y="2856910"/>
            <a:ext cx="25164" cy="1245622"/>
          </a:xfrm>
          <a:custGeom>
            <a:avLst/>
            <a:gdLst/>
            <a:ahLst/>
            <a:cxnLst/>
            <a:rect l="l" t="t" r="r" b="b"/>
            <a:pathLst>
              <a:path w="25164" h="1245622">
                <a:moveTo>
                  <a:pt x="25164" y="0"/>
                </a:moveTo>
                <a:lnTo>
                  <a:pt x="25164" y="0"/>
                </a:lnTo>
                <a:lnTo>
                  <a:pt x="25164" y="1245622"/>
                </a:lnTo>
                <a:lnTo>
                  <a:pt x="25164" y="1245622"/>
                </a:lnTo>
                <a:cubicBezTo>
                  <a:pt x="11266" y="1245622"/>
                  <a:pt x="0" y="1234356"/>
                  <a:pt x="0" y="1220458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5" name="Text 13"/>
          <p:cNvSpPr/>
          <p:nvPr/>
        </p:nvSpPr>
        <p:spPr>
          <a:xfrm>
            <a:off x="742341" y="3007895"/>
            <a:ext cx="4416297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质保期限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56495" y="3347610"/>
            <a:ext cx="113238" cy="113238"/>
          </a:xfrm>
          <a:custGeom>
            <a:avLst/>
            <a:gdLst/>
            <a:ahLst/>
            <a:cxnLst/>
            <a:rect l="l" t="t" r="r" b="b"/>
            <a:pathLst>
              <a:path w="113238" h="113238">
                <a:moveTo>
                  <a:pt x="56619" y="113238"/>
                </a:moveTo>
                <a:cubicBezTo>
                  <a:pt x="87868" y="113238"/>
                  <a:pt x="113238" y="87868"/>
                  <a:pt x="113238" y="56619"/>
                </a:cubicBezTo>
                <a:cubicBezTo>
                  <a:pt x="113238" y="25370"/>
                  <a:pt x="87868" y="0"/>
                  <a:pt x="56619" y="0"/>
                </a:cubicBezTo>
                <a:cubicBezTo>
                  <a:pt x="25370" y="0"/>
                  <a:pt x="0" y="25370"/>
                  <a:pt x="0" y="56619"/>
                </a:cubicBezTo>
                <a:cubicBezTo>
                  <a:pt x="0" y="87868"/>
                  <a:pt x="25370" y="113238"/>
                  <a:pt x="56619" y="113238"/>
                </a:cubicBezTo>
                <a:close/>
                <a:moveTo>
                  <a:pt x="75286" y="47043"/>
                </a:moveTo>
                <a:lnTo>
                  <a:pt x="57592" y="75352"/>
                </a:lnTo>
                <a:cubicBezTo>
                  <a:pt x="56663" y="76834"/>
                  <a:pt x="55071" y="77763"/>
                  <a:pt x="53324" y="77851"/>
                </a:cubicBezTo>
                <a:cubicBezTo>
                  <a:pt x="51577" y="77940"/>
                  <a:pt x="49896" y="77144"/>
                  <a:pt x="48856" y="75728"/>
                </a:cubicBezTo>
                <a:lnTo>
                  <a:pt x="38240" y="61573"/>
                </a:lnTo>
                <a:cubicBezTo>
                  <a:pt x="36471" y="59229"/>
                  <a:pt x="36957" y="55911"/>
                  <a:pt x="39302" y="54142"/>
                </a:cubicBezTo>
                <a:cubicBezTo>
                  <a:pt x="41646" y="52373"/>
                  <a:pt x="44964" y="52859"/>
                  <a:pt x="46733" y="55204"/>
                </a:cubicBezTo>
                <a:lnTo>
                  <a:pt x="52705" y="63166"/>
                </a:lnTo>
                <a:lnTo>
                  <a:pt x="66284" y="41425"/>
                </a:lnTo>
                <a:cubicBezTo>
                  <a:pt x="67832" y="38948"/>
                  <a:pt x="71106" y="38174"/>
                  <a:pt x="73605" y="39744"/>
                </a:cubicBezTo>
                <a:cubicBezTo>
                  <a:pt x="76104" y="41314"/>
                  <a:pt x="76856" y="44565"/>
                  <a:pt x="75286" y="47065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7" name="Text 15"/>
          <p:cNvSpPr/>
          <p:nvPr/>
        </p:nvSpPr>
        <p:spPr>
          <a:xfrm>
            <a:off x="959381" y="3309864"/>
            <a:ext cx="2651666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CPU、主板、内存等</a:t>
            </a:r>
            <a:r>
              <a:rPr lang="en-US" sz="1040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核心硬件质保不低于2年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56495" y="3574087"/>
            <a:ext cx="113238" cy="113238"/>
          </a:xfrm>
          <a:custGeom>
            <a:avLst/>
            <a:gdLst/>
            <a:ahLst/>
            <a:cxnLst/>
            <a:rect l="l" t="t" r="r" b="b"/>
            <a:pathLst>
              <a:path w="113238" h="113238">
                <a:moveTo>
                  <a:pt x="56619" y="113238"/>
                </a:moveTo>
                <a:cubicBezTo>
                  <a:pt x="87868" y="113238"/>
                  <a:pt x="113238" y="87868"/>
                  <a:pt x="113238" y="56619"/>
                </a:cubicBezTo>
                <a:cubicBezTo>
                  <a:pt x="113238" y="25370"/>
                  <a:pt x="87868" y="0"/>
                  <a:pt x="56619" y="0"/>
                </a:cubicBezTo>
                <a:cubicBezTo>
                  <a:pt x="25370" y="0"/>
                  <a:pt x="0" y="25370"/>
                  <a:pt x="0" y="56619"/>
                </a:cubicBezTo>
                <a:cubicBezTo>
                  <a:pt x="0" y="87868"/>
                  <a:pt x="25370" y="113238"/>
                  <a:pt x="56619" y="113238"/>
                </a:cubicBezTo>
                <a:close/>
                <a:moveTo>
                  <a:pt x="75286" y="47043"/>
                </a:moveTo>
                <a:lnTo>
                  <a:pt x="57592" y="75352"/>
                </a:lnTo>
                <a:cubicBezTo>
                  <a:pt x="56663" y="76834"/>
                  <a:pt x="55071" y="77763"/>
                  <a:pt x="53324" y="77851"/>
                </a:cubicBezTo>
                <a:cubicBezTo>
                  <a:pt x="51577" y="77940"/>
                  <a:pt x="49896" y="77144"/>
                  <a:pt x="48856" y="75728"/>
                </a:cubicBezTo>
                <a:lnTo>
                  <a:pt x="38240" y="61573"/>
                </a:lnTo>
                <a:cubicBezTo>
                  <a:pt x="36471" y="59229"/>
                  <a:pt x="36957" y="55911"/>
                  <a:pt x="39302" y="54142"/>
                </a:cubicBezTo>
                <a:cubicBezTo>
                  <a:pt x="41646" y="52373"/>
                  <a:pt x="44964" y="52859"/>
                  <a:pt x="46733" y="55204"/>
                </a:cubicBezTo>
                <a:lnTo>
                  <a:pt x="52705" y="63166"/>
                </a:lnTo>
                <a:lnTo>
                  <a:pt x="66284" y="41425"/>
                </a:lnTo>
                <a:cubicBezTo>
                  <a:pt x="67832" y="38948"/>
                  <a:pt x="71106" y="38174"/>
                  <a:pt x="73605" y="39744"/>
                </a:cubicBezTo>
                <a:cubicBezTo>
                  <a:pt x="76104" y="41314"/>
                  <a:pt x="76856" y="44565"/>
                  <a:pt x="75286" y="47065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9" name="Text 17"/>
          <p:cNvSpPr/>
          <p:nvPr/>
        </p:nvSpPr>
        <p:spPr>
          <a:xfrm>
            <a:off x="959381" y="3536341"/>
            <a:ext cx="1726885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其余所有设备</a:t>
            </a:r>
            <a:r>
              <a:rPr lang="en-US" sz="1040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质保不低于3年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56495" y="3800563"/>
            <a:ext cx="113238" cy="113238"/>
          </a:xfrm>
          <a:custGeom>
            <a:avLst/>
            <a:gdLst/>
            <a:ahLst/>
            <a:cxnLst/>
            <a:rect l="l" t="t" r="r" b="b"/>
            <a:pathLst>
              <a:path w="113238" h="113238">
                <a:moveTo>
                  <a:pt x="56619" y="113238"/>
                </a:moveTo>
                <a:cubicBezTo>
                  <a:pt x="87868" y="113238"/>
                  <a:pt x="113238" y="87868"/>
                  <a:pt x="113238" y="56619"/>
                </a:cubicBezTo>
                <a:cubicBezTo>
                  <a:pt x="113238" y="25370"/>
                  <a:pt x="87868" y="0"/>
                  <a:pt x="56619" y="0"/>
                </a:cubicBezTo>
                <a:cubicBezTo>
                  <a:pt x="25370" y="0"/>
                  <a:pt x="0" y="25370"/>
                  <a:pt x="0" y="56619"/>
                </a:cubicBezTo>
                <a:cubicBezTo>
                  <a:pt x="0" y="87868"/>
                  <a:pt x="25370" y="113238"/>
                  <a:pt x="56619" y="113238"/>
                </a:cubicBezTo>
                <a:close/>
                <a:moveTo>
                  <a:pt x="75286" y="47043"/>
                </a:moveTo>
                <a:lnTo>
                  <a:pt x="57592" y="75352"/>
                </a:lnTo>
                <a:cubicBezTo>
                  <a:pt x="56663" y="76834"/>
                  <a:pt x="55071" y="77763"/>
                  <a:pt x="53324" y="77851"/>
                </a:cubicBezTo>
                <a:cubicBezTo>
                  <a:pt x="51577" y="77940"/>
                  <a:pt x="49896" y="77144"/>
                  <a:pt x="48856" y="75728"/>
                </a:cubicBezTo>
                <a:lnTo>
                  <a:pt x="38240" y="61573"/>
                </a:lnTo>
                <a:cubicBezTo>
                  <a:pt x="36471" y="59229"/>
                  <a:pt x="36957" y="55911"/>
                  <a:pt x="39302" y="54142"/>
                </a:cubicBezTo>
                <a:cubicBezTo>
                  <a:pt x="41646" y="52373"/>
                  <a:pt x="44964" y="52859"/>
                  <a:pt x="46733" y="55204"/>
                </a:cubicBezTo>
                <a:lnTo>
                  <a:pt x="52705" y="63166"/>
                </a:lnTo>
                <a:lnTo>
                  <a:pt x="66284" y="41425"/>
                </a:lnTo>
                <a:cubicBezTo>
                  <a:pt x="67832" y="38948"/>
                  <a:pt x="71106" y="38174"/>
                  <a:pt x="73605" y="39744"/>
                </a:cubicBezTo>
                <a:cubicBezTo>
                  <a:pt x="76104" y="41314"/>
                  <a:pt x="76856" y="44565"/>
                  <a:pt x="75286" y="47065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1" name="Text 19"/>
          <p:cNvSpPr/>
          <p:nvPr/>
        </p:nvSpPr>
        <p:spPr>
          <a:xfrm>
            <a:off x="959381" y="3762817"/>
            <a:ext cx="1915616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质保期自</a:t>
            </a:r>
            <a:r>
              <a:rPr lang="en-US" sz="1040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终验收合格之日</a:t>
            </a: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起计算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78774" y="4215771"/>
            <a:ext cx="4655356" cy="1019146"/>
          </a:xfrm>
          <a:custGeom>
            <a:avLst/>
            <a:gdLst/>
            <a:ahLst/>
            <a:cxnLst/>
            <a:rect l="l" t="t" r="r" b="b"/>
            <a:pathLst>
              <a:path w="4655356" h="1019146">
                <a:moveTo>
                  <a:pt x="25164" y="0"/>
                </a:moveTo>
                <a:lnTo>
                  <a:pt x="4617607" y="0"/>
                </a:lnTo>
                <a:cubicBezTo>
                  <a:pt x="4638455" y="0"/>
                  <a:pt x="4655356" y="16901"/>
                  <a:pt x="4655356" y="37749"/>
                </a:cubicBezTo>
                <a:lnTo>
                  <a:pt x="4655356" y="981396"/>
                </a:lnTo>
                <a:cubicBezTo>
                  <a:pt x="4655356" y="1002245"/>
                  <a:pt x="4638455" y="1019146"/>
                  <a:pt x="4617607" y="1019146"/>
                </a:cubicBezTo>
                <a:lnTo>
                  <a:pt x="25164" y="1019146"/>
                </a:lnTo>
                <a:cubicBezTo>
                  <a:pt x="11266" y="1019146"/>
                  <a:pt x="0" y="1007879"/>
                  <a:pt x="0" y="993981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578774" y="4215771"/>
            <a:ext cx="25164" cy="1019146"/>
          </a:xfrm>
          <a:custGeom>
            <a:avLst/>
            <a:gdLst/>
            <a:ahLst/>
            <a:cxnLst/>
            <a:rect l="l" t="t" r="r" b="b"/>
            <a:pathLst>
              <a:path w="25164" h="1019146">
                <a:moveTo>
                  <a:pt x="25164" y="0"/>
                </a:moveTo>
                <a:lnTo>
                  <a:pt x="25164" y="0"/>
                </a:lnTo>
                <a:lnTo>
                  <a:pt x="25164" y="1019146"/>
                </a:lnTo>
                <a:lnTo>
                  <a:pt x="25164" y="1019146"/>
                </a:lnTo>
                <a:cubicBezTo>
                  <a:pt x="11266" y="1019146"/>
                  <a:pt x="0" y="1007879"/>
                  <a:pt x="0" y="993981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24" name="Text 22"/>
          <p:cNvSpPr/>
          <p:nvPr/>
        </p:nvSpPr>
        <p:spPr>
          <a:xfrm>
            <a:off x="742341" y="4366755"/>
            <a:ext cx="4416297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保障措施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756495" y="4706471"/>
            <a:ext cx="113238" cy="113238"/>
          </a:xfrm>
          <a:custGeom>
            <a:avLst/>
            <a:gdLst/>
            <a:ahLst/>
            <a:cxnLst/>
            <a:rect l="l" t="t" r="r" b="b"/>
            <a:pathLst>
              <a:path w="113238" h="113238">
                <a:moveTo>
                  <a:pt x="56619" y="113238"/>
                </a:moveTo>
                <a:cubicBezTo>
                  <a:pt x="87868" y="113238"/>
                  <a:pt x="113238" y="87868"/>
                  <a:pt x="113238" y="56619"/>
                </a:cubicBezTo>
                <a:cubicBezTo>
                  <a:pt x="113238" y="25370"/>
                  <a:pt x="87868" y="0"/>
                  <a:pt x="56619" y="0"/>
                </a:cubicBezTo>
                <a:cubicBezTo>
                  <a:pt x="25370" y="0"/>
                  <a:pt x="0" y="25370"/>
                  <a:pt x="0" y="56619"/>
                </a:cubicBezTo>
                <a:cubicBezTo>
                  <a:pt x="0" y="87868"/>
                  <a:pt x="25370" y="113238"/>
                  <a:pt x="56619" y="113238"/>
                </a:cubicBezTo>
                <a:close/>
                <a:moveTo>
                  <a:pt x="75286" y="47043"/>
                </a:moveTo>
                <a:lnTo>
                  <a:pt x="57592" y="75352"/>
                </a:lnTo>
                <a:cubicBezTo>
                  <a:pt x="56663" y="76834"/>
                  <a:pt x="55071" y="77763"/>
                  <a:pt x="53324" y="77851"/>
                </a:cubicBezTo>
                <a:cubicBezTo>
                  <a:pt x="51577" y="77940"/>
                  <a:pt x="49896" y="77144"/>
                  <a:pt x="48856" y="75728"/>
                </a:cubicBezTo>
                <a:lnTo>
                  <a:pt x="38240" y="61573"/>
                </a:lnTo>
                <a:cubicBezTo>
                  <a:pt x="36471" y="59229"/>
                  <a:pt x="36957" y="55911"/>
                  <a:pt x="39302" y="54142"/>
                </a:cubicBezTo>
                <a:cubicBezTo>
                  <a:pt x="41646" y="52373"/>
                  <a:pt x="44964" y="52859"/>
                  <a:pt x="46733" y="55204"/>
                </a:cubicBezTo>
                <a:lnTo>
                  <a:pt x="52705" y="63166"/>
                </a:lnTo>
                <a:lnTo>
                  <a:pt x="66284" y="41425"/>
                </a:lnTo>
                <a:cubicBezTo>
                  <a:pt x="67832" y="38948"/>
                  <a:pt x="71106" y="38174"/>
                  <a:pt x="73605" y="39744"/>
                </a:cubicBezTo>
                <a:cubicBezTo>
                  <a:pt x="76104" y="41314"/>
                  <a:pt x="76856" y="44565"/>
                  <a:pt x="75286" y="47065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26" name="Text 24"/>
          <p:cNvSpPr/>
          <p:nvPr/>
        </p:nvSpPr>
        <p:spPr>
          <a:xfrm>
            <a:off x="959381" y="4668724"/>
            <a:ext cx="1906180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设备故障</a:t>
            </a:r>
            <a:r>
              <a:rPr lang="en-US" sz="104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2小时响应,24小时修复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56495" y="4932947"/>
            <a:ext cx="113238" cy="113238"/>
          </a:xfrm>
          <a:custGeom>
            <a:avLst/>
            <a:gdLst/>
            <a:ahLst/>
            <a:cxnLst/>
            <a:rect l="l" t="t" r="r" b="b"/>
            <a:pathLst>
              <a:path w="113238" h="113238">
                <a:moveTo>
                  <a:pt x="56619" y="113238"/>
                </a:moveTo>
                <a:cubicBezTo>
                  <a:pt x="87868" y="113238"/>
                  <a:pt x="113238" y="87868"/>
                  <a:pt x="113238" y="56619"/>
                </a:cubicBezTo>
                <a:cubicBezTo>
                  <a:pt x="113238" y="25370"/>
                  <a:pt x="87868" y="0"/>
                  <a:pt x="56619" y="0"/>
                </a:cubicBezTo>
                <a:cubicBezTo>
                  <a:pt x="25370" y="0"/>
                  <a:pt x="0" y="25370"/>
                  <a:pt x="0" y="56619"/>
                </a:cubicBezTo>
                <a:cubicBezTo>
                  <a:pt x="0" y="87868"/>
                  <a:pt x="25370" y="113238"/>
                  <a:pt x="56619" y="113238"/>
                </a:cubicBezTo>
                <a:close/>
                <a:moveTo>
                  <a:pt x="75286" y="47043"/>
                </a:moveTo>
                <a:lnTo>
                  <a:pt x="57592" y="75352"/>
                </a:lnTo>
                <a:cubicBezTo>
                  <a:pt x="56663" y="76834"/>
                  <a:pt x="55071" y="77763"/>
                  <a:pt x="53324" y="77851"/>
                </a:cubicBezTo>
                <a:cubicBezTo>
                  <a:pt x="51577" y="77940"/>
                  <a:pt x="49896" y="77144"/>
                  <a:pt x="48856" y="75728"/>
                </a:cubicBezTo>
                <a:lnTo>
                  <a:pt x="38240" y="61573"/>
                </a:lnTo>
                <a:cubicBezTo>
                  <a:pt x="36471" y="59229"/>
                  <a:pt x="36957" y="55911"/>
                  <a:pt x="39302" y="54142"/>
                </a:cubicBezTo>
                <a:cubicBezTo>
                  <a:pt x="41646" y="52373"/>
                  <a:pt x="44964" y="52859"/>
                  <a:pt x="46733" y="55204"/>
                </a:cubicBezTo>
                <a:lnTo>
                  <a:pt x="52705" y="63166"/>
                </a:lnTo>
                <a:lnTo>
                  <a:pt x="66284" y="41425"/>
                </a:lnTo>
                <a:cubicBezTo>
                  <a:pt x="67832" y="38948"/>
                  <a:pt x="71106" y="38174"/>
                  <a:pt x="73605" y="39744"/>
                </a:cubicBezTo>
                <a:cubicBezTo>
                  <a:pt x="76104" y="41314"/>
                  <a:pt x="76856" y="44565"/>
                  <a:pt x="75286" y="47065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28" name="Text 26"/>
          <p:cNvSpPr/>
          <p:nvPr/>
        </p:nvSpPr>
        <p:spPr>
          <a:xfrm>
            <a:off x="959381" y="4895201"/>
            <a:ext cx="2368570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24小时内无法修复,</a:t>
            </a:r>
            <a:r>
              <a:rPr lang="en-US" sz="104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立即提供同型号备机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77461" y="5574632"/>
            <a:ext cx="5039108" cy="1207168"/>
          </a:xfrm>
          <a:custGeom>
            <a:avLst/>
            <a:gdLst/>
            <a:ahLst/>
            <a:cxnLst/>
            <a:rect l="l" t="t" r="r" b="b"/>
            <a:pathLst>
              <a:path w="5039108" h="1283368">
                <a:moveTo>
                  <a:pt x="75488" y="0"/>
                </a:moveTo>
                <a:lnTo>
                  <a:pt x="4963621" y="0"/>
                </a:lnTo>
                <a:cubicBezTo>
                  <a:pt x="5005311" y="0"/>
                  <a:pt x="5039108" y="33797"/>
                  <a:pt x="5039108" y="75488"/>
                </a:cubicBezTo>
                <a:lnTo>
                  <a:pt x="5039108" y="1207881"/>
                </a:lnTo>
                <a:cubicBezTo>
                  <a:pt x="5039108" y="1249571"/>
                  <a:pt x="5005311" y="1283368"/>
                  <a:pt x="4963621" y="1283368"/>
                </a:cubicBezTo>
                <a:lnTo>
                  <a:pt x="75488" y="1283368"/>
                </a:lnTo>
                <a:cubicBezTo>
                  <a:pt x="33797" y="1283368"/>
                  <a:pt x="0" y="1249571"/>
                  <a:pt x="0" y="1207881"/>
                </a:cubicBezTo>
                <a:lnTo>
                  <a:pt x="0" y="75488"/>
                </a:lnTo>
                <a:cubicBezTo>
                  <a:pt x="0" y="33825"/>
                  <a:pt x="33825" y="0"/>
                  <a:pt x="75488" y="0"/>
                </a:cubicBezTo>
                <a:close/>
              </a:path>
            </a:pathLst>
          </a:custGeom>
          <a:gradFill flip="none" rotWithShape="1">
            <a:gsLst>
              <a:gs pos="0">
                <a:srgbClr val="3A4B5C"/>
              </a:gs>
              <a:gs pos="100000">
                <a:srgbClr val="4E8A72"/>
              </a:gs>
            </a:gsLst>
            <a:lin ang="2700000" scaled="1"/>
          </a:gradFill>
          <a:ln/>
          <a:effectLst>
            <a:outerShdw blurRad="56619" dist="3774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594502" y="5801108"/>
            <a:ext cx="226477" cy="226477"/>
          </a:xfrm>
          <a:custGeom>
            <a:avLst/>
            <a:gdLst/>
            <a:ahLst/>
            <a:cxnLst/>
            <a:rect l="l" t="t" r="r" b="b"/>
            <a:pathLst>
              <a:path w="226477" h="226477">
                <a:moveTo>
                  <a:pt x="113238" y="0"/>
                </a:moveTo>
                <a:cubicBezTo>
                  <a:pt x="115273" y="0"/>
                  <a:pt x="117308" y="442"/>
                  <a:pt x="119166" y="1283"/>
                </a:cubicBezTo>
                <a:lnTo>
                  <a:pt x="202502" y="36626"/>
                </a:lnTo>
                <a:cubicBezTo>
                  <a:pt x="212234" y="40739"/>
                  <a:pt x="219488" y="50338"/>
                  <a:pt x="219444" y="61927"/>
                </a:cubicBezTo>
                <a:cubicBezTo>
                  <a:pt x="219222" y="105807"/>
                  <a:pt x="201175" y="186091"/>
                  <a:pt x="124960" y="222584"/>
                </a:cubicBezTo>
                <a:cubicBezTo>
                  <a:pt x="117573" y="226123"/>
                  <a:pt x="108992" y="226123"/>
                  <a:pt x="101605" y="222584"/>
                </a:cubicBezTo>
                <a:cubicBezTo>
                  <a:pt x="25346" y="186091"/>
                  <a:pt x="7343" y="105807"/>
                  <a:pt x="7122" y="61927"/>
                </a:cubicBezTo>
                <a:cubicBezTo>
                  <a:pt x="7077" y="50338"/>
                  <a:pt x="14332" y="40739"/>
                  <a:pt x="24063" y="36626"/>
                </a:cubicBezTo>
                <a:lnTo>
                  <a:pt x="107355" y="1283"/>
                </a:lnTo>
                <a:cubicBezTo>
                  <a:pt x="109213" y="442"/>
                  <a:pt x="111204" y="0"/>
                  <a:pt x="113238" y="0"/>
                </a:cubicBezTo>
                <a:close/>
                <a:moveTo>
                  <a:pt x="113238" y="29548"/>
                </a:moveTo>
                <a:lnTo>
                  <a:pt x="113238" y="196796"/>
                </a:lnTo>
                <a:cubicBezTo>
                  <a:pt x="174281" y="167248"/>
                  <a:pt x="190692" y="101782"/>
                  <a:pt x="191090" y="62591"/>
                </a:cubicBezTo>
                <a:lnTo>
                  <a:pt x="113238" y="29592"/>
                </a:lnTo>
                <a:lnTo>
                  <a:pt x="113238" y="2959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1" name="Text 29"/>
          <p:cNvSpPr/>
          <p:nvPr/>
        </p:nvSpPr>
        <p:spPr>
          <a:xfrm>
            <a:off x="962526" y="5763362"/>
            <a:ext cx="1019146" cy="3019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服务承诺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66192" y="6178570"/>
            <a:ext cx="4737139" cy="490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9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严格遵守响应时限及服务标准,未达标按约定承担违约责任。售后服务过程中严格保密甲方敏感信息,确保不泄露、不滥用。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647077" y="1264495"/>
            <a:ext cx="6171492" cy="5479559"/>
          </a:xfrm>
          <a:custGeom>
            <a:avLst/>
            <a:gdLst/>
            <a:ahLst/>
            <a:cxnLst/>
            <a:rect l="l" t="t" r="r" b="b"/>
            <a:pathLst>
              <a:path w="6171492" h="5595864">
                <a:moveTo>
                  <a:pt x="37746" y="0"/>
                </a:moveTo>
                <a:lnTo>
                  <a:pt x="6133746" y="0"/>
                </a:lnTo>
                <a:cubicBezTo>
                  <a:pt x="6154593" y="0"/>
                  <a:pt x="6171492" y="16900"/>
                  <a:pt x="6171492" y="37746"/>
                </a:cubicBezTo>
                <a:lnTo>
                  <a:pt x="6171492" y="5520376"/>
                </a:lnTo>
                <a:cubicBezTo>
                  <a:pt x="6171492" y="5562067"/>
                  <a:pt x="6137695" y="5595864"/>
                  <a:pt x="6096004" y="5595864"/>
                </a:cubicBezTo>
                <a:lnTo>
                  <a:pt x="75488" y="5595864"/>
                </a:lnTo>
                <a:cubicBezTo>
                  <a:pt x="33797" y="5595864"/>
                  <a:pt x="0" y="5562067"/>
                  <a:pt x="0" y="5520376"/>
                </a:cubicBez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6619" dist="37746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5647077" y="1264495"/>
            <a:ext cx="6171492" cy="37746"/>
          </a:xfrm>
          <a:custGeom>
            <a:avLst/>
            <a:gdLst/>
            <a:ahLst/>
            <a:cxnLst/>
            <a:rect l="l" t="t" r="r" b="b"/>
            <a:pathLst>
              <a:path w="6171492" h="37746">
                <a:moveTo>
                  <a:pt x="37746" y="0"/>
                </a:moveTo>
                <a:lnTo>
                  <a:pt x="6133746" y="0"/>
                </a:lnTo>
                <a:cubicBezTo>
                  <a:pt x="6154593" y="0"/>
                  <a:pt x="6171492" y="16900"/>
                  <a:pt x="6171492" y="37746"/>
                </a:cubicBezTo>
                <a:lnTo>
                  <a:pt x="6171492" y="37746"/>
                </a:lnTo>
                <a:lnTo>
                  <a:pt x="0" y="37746"/>
                </a:lnTo>
                <a:lnTo>
                  <a:pt x="0" y="37746"/>
                </a:lnTo>
                <a:cubicBezTo>
                  <a:pt x="0" y="16913"/>
                  <a:pt x="16913" y="0"/>
                  <a:pt x="37746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5" name="Shape 33"/>
          <p:cNvSpPr/>
          <p:nvPr/>
        </p:nvSpPr>
        <p:spPr>
          <a:xfrm>
            <a:off x="5878272" y="1509845"/>
            <a:ext cx="198167" cy="226477"/>
          </a:xfrm>
          <a:custGeom>
            <a:avLst/>
            <a:gdLst/>
            <a:ahLst/>
            <a:cxnLst/>
            <a:rect l="l" t="t" r="r" b="b"/>
            <a:pathLst>
              <a:path w="198167" h="226477">
                <a:moveTo>
                  <a:pt x="99084" y="28310"/>
                </a:moveTo>
                <a:cubicBezTo>
                  <a:pt x="64139" y="28310"/>
                  <a:pt x="35077" y="53656"/>
                  <a:pt x="29327" y="87008"/>
                </a:cubicBezTo>
                <a:cubicBezTo>
                  <a:pt x="33441" y="85681"/>
                  <a:pt x="37864" y="84929"/>
                  <a:pt x="42464" y="84929"/>
                </a:cubicBezTo>
                <a:lnTo>
                  <a:pt x="49542" y="84929"/>
                </a:lnTo>
                <a:cubicBezTo>
                  <a:pt x="61264" y="84929"/>
                  <a:pt x="70774" y="94439"/>
                  <a:pt x="70774" y="106161"/>
                </a:cubicBezTo>
                <a:lnTo>
                  <a:pt x="70774" y="148625"/>
                </a:lnTo>
                <a:cubicBezTo>
                  <a:pt x="70774" y="160347"/>
                  <a:pt x="61264" y="169858"/>
                  <a:pt x="49542" y="169858"/>
                </a:cubicBezTo>
                <a:lnTo>
                  <a:pt x="42464" y="169858"/>
                </a:lnTo>
                <a:cubicBezTo>
                  <a:pt x="19021" y="169858"/>
                  <a:pt x="0" y="150837"/>
                  <a:pt x="0" y="127393"/>
                </a:cubicBezTo>
                <a:lnTo>
                  <a:pt x="0" y="99084"/>
                </a:lnTo>
                <a:cubicBezTo>
                  <a:pt x="0" y="44366"/>
                  <a:pt x="44366" y="0"/>
                  <a:pt x="99084" y="0"/>
                </a:cubicBezTo>
                <a:cubicBezTo>
                  <a:pt x="153801" y="0"/>
                  <a:pt x="198167" y="44366"/>
                  <a:pt x="198167" y="99084"/>
                </a:cubicBezTo>
                <a:lnTo>
                  <a:pt x="198167" y="173441"/>
                </a:lnTo>
                <a:cubicBezTo>
                  <a:pt x="198167" y="202767"/>
                  <a:pt x="174369" y="226521"/>
                  <a:pt x="145042" y="226521"/>
                </a:cubicBezTo>
                <a:lnTo>
                  <a:pt x="106161" y="226477"/>
                </a:lnTo>
                <a:lnTo>
                  <a:pt x="92006" y="226477"/>
                </a:lnTo>
                <a:cubicBezTo>
                  <a:pt x="80284" y="226477"/>
                  <a:pt x="70774" y="216967"/>
                  <a:pt x="70774" y="205245"/>
                </a:cubicBezTo>
                <a:cubicBezTo>
                  <a:pt x="70774" y="193523"/>
                  <a:pt x="80284" y="184012"/>
                  <a:pt x="92006" y="184012"/>
                </a:cubicBezTo>
                <a:lnTo>
                  <a:pt x="106161" y="184012"/>
                </a:lnTo>
                <a:cubicBezTo>
                  <a:pt x="117883" y="184012"/>
                  <a:pt x="127393" y="193523"/>
                  <a:pt x="127393" y="205245"/>
                </a:cubicBezTo>
                <a:lnTo>
                  <a:pt x="127393" y="205245"/>
                </a:lnTo>
                <a:lnTo>
                  <a:pt x="145087" y="205245"/>
                </a:lnTo>
                <a:cubicBezTo>
                  <a:pt x="162692" y="205245"/>
                  <a:pt x="176935" y="191001"/>
                  <a:pt x="176935" y="173396"/>
                </a:cubicBezTo>
                <a:lnTo>
                  <a:pt x="176935" y="164151"/>
                </a:lnTo>
                <a:cubicBezTo>
                  <a:pt x="170698" y="167779"/>
                  <a:pt x="163444" y="169813"/>
                  <a:pt x="155703" y="169813"/>
                </a:cubicBezTo>
                <a:lnTo>
                  <a:pt x="148625" y="169813"/>
                </a:lnTo>
                <a:cubicBezTo>
                  <a:pt x="136903" y="169813"/>
                  <a:pt x="127393" y="160303"/>
                  <a:pt x="127393" y="148581"/>
                </a:cubicBezTo>
                <a:lnTo>
                  <a:pt x="127393" y="106117"/>
                </a:lnTo>
                <a:cubicBezTo>
                  <a:pt x="127393" y="94395"/>
                  <a:pt x="136903" y="84885"/>
                  <a:pt x="148625" y="84885"/>
                </a:cubicBezTo>
                <a:lnTo>
                  <a:pt x="155703" y="84885"/>
                </a:lnTo>
                <a:cubicBezTo>
                  <a:pt x="160303" y="84885"/>
                  <a:pt x="164682" y="85592"/>
                  <a:pt x="168840" y="86964"/>
                </a:cubicBezTo>
                <a:cubicBezTo>
                  <a:pt x="163090" y="53656"/>
                  <a:pt x="134072" y="28265"/>
                  <a:pt x="99084" y="28265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6" name="Text 34"/>
          <p:cNvSpPr/>
          <p:nvPr/>
        </p:nvSpPr>
        <p:spPr>
          <a:xfrm>
            <a:off x="6232142" y="1472099"/>
            <a:ext cx="1472099" cy="3019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3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售后服务体系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848390" y="1977350"/>
            <a:ext cx="5778303" cy="1547591"/>
          </a:xfrm>
          <a:custGeom>
            <a:avLst/>
            <a:gdLst/>
            <a:ahLst/>
            <a:cxnLst/>
            <a:rect l="l" t="t" r="r" b="b"/>
            <a:pathLst>
              <a:path w="5778303" h="1547591">
                <a:moveTo>
                  <a:pt x="25164" y="0"/>
                </a:moveTo>
                <a:lnTo>
                  <a:pt x="5740558" y="0"/>
                </a:lnTo>
                <a:cubicBezTo>
                  <a:pt x="5761404" y="0"/>
                  <a:pt x="5778303" y="16899"/>
                  <a:pt x="5778303" y="37746"/>
                </a:cubicBezTo>
                <a:lnTo>
                  <a:pt x="5778303" y="1509846"/>
                </a:lnTo>
                <a:cubicBezTo>
                  <a:pt x="5778303" y="1530692"/>
                  <a:pt x="5761404" y="1547591"/>
                  <a:pt x="5740558" y="1547591"/>
                </a:cubicBezTo>
                <a:lnTo>
                  <a:pt x="25164" y="1547591"/>
                </a:lnTo>
                <a:cubicBezTo>
                  <a:pt x="11266" y="1547591"/>
                  <a:pt x="0" y="1536325"/>
                  <a:pt x="0" y="1522427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5848390" y="1977350"/>
            <a:ext cx="25164" cy="1547591"/>
          </a:xfrm>
          <a:custGeom>
            <a:avLst/>
            <a:gdLst/>
            <a:ahLst/>
            <a:cxnLst/>
            <a:rect l="l" t="t" r="r" b="b"/>
            <a:pathLst>
              <a:path w="25164" h="1547591">
                <a:moveTo>
                  <a:pt x="25164" y="0"/>
                </a:moveTo>
                <a:lnTo>
                  <a:pt x="25164" y="0"/>
                </a:lnTo>
                <a:lnTo>
                  <a:pt x="25164" y="1547591"/>
                </a:lnTo>
                <a:lnTo>
                  <a:pt x="25164" y="1547591"/>
                </a:lnTo>
                <a:cubicBezTo>
                  <a:pt x="11266" y="1547591"/>
                  <a:pt x="0" y="1536325"/>
                  <a:pt x="0" y="1522427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9" name="Text 37"/>
          <p:cNvSpPr/>
          <p:nvPr/>
        </p:nvSpPr>
        <p:spPr>
          <a:xfrm>
            <a:off x="6011956" y="2128334"/>
            <a:ext cx="5539245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专属服务团队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015101" y="2471195"/>
            <a:ext cx="1761486" cy="610229"/>
          </a:xfrm>
          <a:custGeom>
            <a:avLst/>
            <a:gdLst/>
            <a:ahLst/>
            <a:cxnLst/>
            <a:rect l="l" t="t" r="r" b="b"/>
            <a:pathLst>
              <a:path w="1761486" h="610229">
                <a:moveTo>
                  <a:pt x="37749" y="0"/>
                </a:moveTo>
                <a:lnTo>
                  <a:pt x="1723737" y="0"/>
                </a:lnTo>
                <a:cubicBezTo>
                  <a:pt x="1744585" y="0"/>
                  <a:pt x="1761486" y="16901"/>
                  <a:pt x="1761486" y="37749"/>
                </a:cubicBezTo>
                <a:lnTo>
                  <a:pt x="1761486" y="572480"/>
                </a:lnTo>
                <a:cubicBezTo>
                  <a:pt x="1761486" y="593314"/>
                  <a:pt x="1744571" y="610229"/>
                  <a:pt x="1723737" y="610229"/>
                </a:cubicBezTo>
                <a:lnTo>
                  <a:pt x="37749" y="610229"/>
                </a:lnTo>
                <a:cubicBezTo>
                  <a:pt x="16901" y="610229"/>
                  <a:pt x="0" y="593328"/>
                  <a:pt x="0" y="572480"/>
                </a:cubicBezTo>
                <a:lnTo>
                  <a:pt x="0" y="37749"/>
                </a:lnTo>
                <a:cubicBezTo>
                  <a:pt x="0" y="16915"/>
                  <a:pt x="16915" y="0"/>
                  <a:pt x="37749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8A9BA8">
                <a:alpha val="20000"/>
              </a:srgbClr>
            </a:solidFill>
            <a:prstDash val="solid"/>
          </a:ln>
        </p:spPr>
      </p:sp>
      <p:sp>
        <p:nvSpPr>
          <p:cNvPr id="41" name="Text 39"/>
          <p:cNvSpPr/>
          <p:nvPr/>
        </p:nvSpPr>
        <p:spPr>
          <a:xfrm>
            <a:off x="6051275" y="2549836"/>
            <a:ext cx="1689139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7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1名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060711" y="2814059"/>
            <a:ext cx="1670266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项目负责人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862598" y="2471195"/>
            <a:ext cx="1761486" cy="610229"/>
          </a:xfrm>
          <a:custGeom>
            <a:avLst/>
            <a:gdLst/>
            <a:ahLst/>
            <a:cxnLst/>
            <a:rect l="l" t="t" r="r" b="b"/>
            <a:pathLst>
              <a:path w="1761486" h="610229">
                <a:moveTo>
                  <a:pt x="37749" y="0"/>
                </a:moveTo>
                <a:lnTo>
                  <a:pt x="1723737" y="0"/>
                </a:lnTo>
                <a:cubicBezTo>
                  <a:pt x="1744585" y="0"/>
                  <a:pt x="1761486" y="16901"/>
                  <a:pt x="1761486" y="37749"/>
                </a:cubicBezTo>
                <a:lnTo>
                  <a:pt x="1761486" y="572480"/>
                </a:lnTo>
                <a:cubicBezTo>
                  <a:pt x="1761486" y="593314"/>
                  <a:pt x="1744571" y="610229"/>
                  <a:pt x="1723737" y="610229"/>
                </a:cubicBezTo>
                <a:lnTo>
                  <a:pt x="37749" y="610229"/>
                </a:lnTo>
                <a:cubicBezTo>
                  <a:pt x="16901" y="610229"/>
                  <a:pt x="0" y="593328"/>
                  <a:pt x="0" y="572480"/>
                </a:cubicBezTo>
                <a:lnTo>
                  <a:pt x="0" y="37749"/>
                </a:lnTo>
                <a:cubicBezTo>
                  <a:pt x="0" y="16915"/>
                  <a:pt x="16915" y="0"/>
                  <a:pt x="37749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8A9BA8">
                <a:alpha val="20000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7898771" y="2549836"/>
            <a:ext cx="1689139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7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5名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908208" y="2814059"/>
            <a:ext cx="1670266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高级工程师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9710094" y="2471195"/>
            <a:ext cx="1761486" cy="610229"/>
          </a:xfrm>
          <a:custGeom>
            <a:avLst/>
            <a:gdLst/>
            <a:ahLst/>
            <a:cxnLst/>
            <a:rect l="l" t="t" r="r" b="b"/>
            <a:pathLst>
              <a:path w="1761486" h="610229">
                <a:moveTo>
                  <a:pt x="37749" y="0"/>
                </a:moveTo>
                <a:lnTo>
                  <a:pt x="1723737" y="0"/>
                </a:lnTo>
                <a:cubicBezTo>
                  <a:pt x="1744585" y="0"/>
                  <a:pt x="1761486" y="16901"/>
                  <a:pt x="1761486" y="37749"/>
                </a:cubicBezTo>
                <a:lnTo>
                  <a:pt x="1761486" y="572480"/>
                </a:lnTo>
                <a:cubicBezTo>
                  <a:pt x="1761486" y="593314"/>
                  <a:pt x="1744571" y="610229"/>
                  <a:pt x="1723737" y="610229"/>
                </a:cubicBezTo>
                <a:lnTo>
                  <a:pt x="37749" y="610229"/>
                </a:lnTo>
                <a:cubicBezTo>
                  <a:pt x="16901" y="610229"/>
                  <a:pt x="0" y="593328"/>
                  <a:pt x="0" y="572480"/>
                </a:cubicBezTo>
                <a:lnTo>
                  <a:pt x="0" y="37749"/>
                </a:lnTo>
                <a:cubicBezTo>
                  <a:pt x="0" y="16915"/>
                  <a:pt x="16915" y="0"/>
                  <a:pt x="37749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8A9BA8">
                <a:alpha val="20000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9746268" y="2549836"/>
            <a:ext cx="1689139" cy="2642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7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2名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9755704" y="2814059"/>
            <a:ext cx="1670266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售后专员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011956" y="3160059"/>
            <a:ext cx="5529808" cy="217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团队成员</a:t>
            </a:r>
            <a:r>
              <a:rPr lang="en-US" sz="1040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固定配置</a:t>
            </a: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,未经甲方同意不更换,确保服务连续性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848390" y="3743557"/>
            <a:ext cx="5778303" cy="1802378"/>
          </a:xfrm>
          <a:custGeom>
            <a:avLst/>
            <a:gdLst/>
            <a:ahLst/>
            <a:cxnLst/>
            <a:rect l="l" t="t" r="r" b="b"/>
            <a:pathLst>
              <a:path w="5778303" h="1802378">
                <a:moveTo>
                  <a:pt x="25164" y="0"/>
                </a:moveTo>
                <a:lnTo>
                  <a:pt x="5740562" y="0"/>
                </a:lnTo>
                <a:cubicBezTo>
                  <a:pt x="5761406" y="0"/>
                  <a:pt x="5778303" y="16898"/>
                  <a:pt x="5778303" y="37742"/>
                </a:cubicBezTo>
                <a:lnTo>
                  <a:pt x="5778303" y="1764636"/>
                </a:lnTo>
                <a:cubicBezTo>
                  <a:pt x="5778303" y="1785480"/>
                  <a:pt x="5761406" y="1802378"/>
                  <a:pt x="5740562" y="1802378"/>
                </a:cubicBezTo>
                <a:lnTo>
                  <a:pt x="25164" y="1802378"/>
                </a:lnTo>
                <a:cubicBezTo>
                  <a:pt x="11266" y="1802378"/>
                  <a:pt x="0" y="1791111"/>
                  <a:pt x="0" y="1777214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5848390" y="3743557"/>
            <a:ext cx="25164" cy="1802378"/>
          </a:xfrm>
          <a:custGeom>
            <a:avLst/>
            <a:gdLst/>
            <a:ahLst/>
            <a:cxnLst/>
            <a:rect l="l" t="t" r="r" b="b"/>
            <a:pathLst>
              <a:path w="25164" h="1802378">
                <a:moveTo>
                  <a:pt x="25164" y="0"/>
                </a:moveTo>
                <a:lnTo>
                  <a:pt x="25164" y="0"/>
                </a:lnTo>
                <a:lnTo>
                  <a:pt x="25164" y="1802378"/>
                </a:lnTo>
                <a:lnTo>
                  <a:pt x="25164" y="1802378"/>
                </a:lnTo>
                <a:cubicBezTo>
                  <a:pt x="11266" y="1802378"/>
                  <a:pt x="0" y="1791111"/>
                  <a:pt x="0" y="1777214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52" name="Text 50"/>
          <p:cNvSpPr/>
          <p:nvPr/>
        </p:nvSpPr>
        <p:spPr>
          <a:xfrm>
            <a:off x="6011956" y="3894542"/>
            <a:ext cx="5539245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响应机制与时限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015101" y="4237402"/>
            <a:ext cx="5460607" cy="534737"/>
          </a:xfrm>
          <a:custGeom>
            <a:avLst/>
            <a:gdLst/>
            <a:ahLst/>
            <a:cxnLst/>
            <a:rect l="l" t="t" r="r" b="b"/>
            <a:pathLst>
              <a:path w="5460607" h="534737">
                <a:moveTo>
                  <a:pt x="37747" y="0"/>
                </a:moveTo>
                <a:lnTo>
                  <a:pt x="5422860" y="0"/>
                </a:lnTo>
                <a:cubicBezTo>
                  <a:pt x="5443707" y="0"/>
                  <a:pt x="5460607" y="16900"/>
                  <a:pt x="5460607" y="37747"/>
                </a:cubicBezTo>
                <a:lnTo>
                  <a:pt x="5460607" y="496990"/>
                </a:lnTo>
                <a:cubicBezTo>
                  <a:pt x="5460607" y="517837"/>
                  <a:pt x="5443707" y="534737"/>
                  <a:pt x="5422860" y="534737"/>
                </a:cubicBezTo>
                <a:lnTo>
                  <a:pt x="37747" y="534737"/>
                </a:lnTo>
                <a:cubicBezTo>
                  <a:pt x="16900" y="534737"/>
                  <a:pt x="0" y="517837"/>
                  <a:pt x="0" y="496990"/>
                </a:cubicBezTo>
                <a:lnTo>
                  <a:pt x="0" y="37747"/>
                </a:lnTo>
                <a:cubicBezTo>
                  <a:pt x="0" y="16914"/>
                  <a:pt x="16914" y="0"/>
                  <a:pt x="37747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8A9BA8">
                <a:alpha val="20000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6112612" y="4429272"/>
            <a:ext cx="150985" cy="150985"/>
          </a:xfrm>
          <a:custGeom>
            <a:avLst/>
            <a:gdLst/>
            <a:ahLst/>
            <a:cxnLst/>
            <a:rect l="l" t="t" r="r" b="b"/>
            <a:pathLst>
              <a:path w="150985" h="150985">
                <a:moveTo>
                  <a:pt x="75492" y="150985"/>
                </a:moveTo>
                <a:cubicBezTo>
                  <a:pt x="117158" y="150985"/>
                  <a:pt x="150985" y="117158"/>
                  <a:pt x="150985" y="75492"/>
                </a:cubicBezTo>
                <a:cubicBezTo>
                  <a:pt x="150985" y="33827"/>
                  <a:pt x="117158" y="0"/>
                  <a:pt x="75492" y="0"/>
                </a:cubicBezTo>
                <a:cubicBezTo>
                  <a:pt x="33827" y="0"/>
                  <a:pt x="0" y="33827"/>
                  <a:pt x="0" y="75492"/>
                </a:cubicBezTo>
                <a:cubicBezTo>
                  <a:pt x="0" y="117158"/>
                  <a:pt x="33827" y="150985"/>
                  <a:pt x="75492" y="150985"/>
                </a:cubicBezTo>
                <a:close/>
                <a:moveTo>
                  <a:pt x="75492" y="40105"/>
                </a:moveTo>
                <a:cubicBezTo>
                  <a:pt x="79414" y="40105"/>
                  <a:pt x="82570" y="43261"/>
                  <a:pt x="82570" y="47183"/>
                </a:cubicBezTo>
                <a:lnTo>
                  <a:pt x="82570" y="80211"/>
                </a:lnTo>
                <a:cubicBezTo>
                  <a:pt x="82570" y="84133"/>
                  <a:pt x="79414" y="87288"/>
                  <a:pt x="75492" y="87288"/>
                </a:cubicBezTo>
                <a:cubicBezTo>
                  <a:pt x="71570" y="87288"/>
                  <a:pt x="68415" y="84133"/>
                  <a:pt x="68415" y="80211"/>
                </a:cubicBezTo>
                <a:lnTo>
                  <a:pt x="68415" y="47183"/>
                </a:lnTo>
                <a:cubicBezTo>
                  <a:pt x="68415" y="43261"/>
                  <a:pt x="71570" y="40105"/>
                  <a:pt x="75492" y="40105"/>
                </a:cubicBezTo>
                <a:close/>
                <a:moveTo>
                  <a:pt x="67619" y="103802"/>
                </a:moveTo>
                <a:cubicBezTo>
                  <a:pt x="67440" y="100879"/>
                  <a:pt x="68897" y="98099"/>
                  <a:pt x="71402" y="96583"/>
                </a:cubicBezTo>
                <a:cubicBezTo>
                  <a:pt x="73908" y="95068"/>
                  <a:pt x="77047" y="95068"/>
                  <a:pt x="79553" y="96583"/>
                </a:cubicBezTo>
                <a:cubicBezTo>
                  <a:pt x="82058" y="98099"/>
                  <a:pt x="83515" y="100879"/>
                  <a:pt x="83336" y="103802"/>
                </a:cubicBezTo>
                <a:cubicBezTo>
                  <a:pt x="83515" y="106724"/>
                  <a:pt x="82058" y="109505"/>
                  <a:pt x="79553" y="111020"/>
                </a:cubicBezTo>
                <a:cubicBezTo>
                  <a:pt x="77047" y="112536"/>
                  <a:pt x="73908" y="112536"/>
                  <a:pt x="71402" y="111020"/>
                </a:cubicBezTo>
                <a:cubicBezTo>
                  <a:pt x="68897" y="109505"/>
                  <a:pt x="67440" y="106724"/>
                  <a:pt x="67619" y="103802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55" name="Text 53"/>
          <p:cNvSpPr/>
          <p:nvPr/>
        </p:nvSpPr>
        <p:spPr>
          <a:xfrm>
            <a:off x="6357962" y="4391526"/>
            <a:ext cx="679430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一级故障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0518884" y="4316034"/>
            <a:ext cx="877598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2小时内到场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0518884" y="4504765"/>
            <a:ext cx="877598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24小时内解决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015101" y="4853919"/>
            <a:ext cx="5460607" cy="534737"/>
          </a:xfrm>
          <a:custGeom>
            <a:avLst/>
            <a:gdLst/>
            <a:ahLst/>
            <a:cxnLst/>
            <a:rect l="l" t="t" r="r" b="b"/>
            <a:pathLst>
              <a:path w="5460607" h="534737">
                <a:moveTo>
                  <a:pt x="37747" y="0"/>
                </a:moveTo>
                <a:lnTo>
                  <a:pt x="5422860" y="0"/>
                </a:lnTo>
                <a:cubicBezTo>
                  <a:pt x="5443707" y="0"/>
                  <a:pt x="5460607" y="16900"/>
                  <a:pt x="5460607" y="37747"/>
                </a:cubicBezTo>
                <a:lnTo>
                  <a:pt x="5460607" y="496990"/>
                </a:lnTo>
                <a:cubicBezTo>
                  <a:pt x="5460607" y="517837"/>
                  <a:pt x="5443707" y="534737"/>
                  <a:pt x="5422860" y="534737"/>
                </a:cubicBezTo>
                <a:lnTo>
                  <a:pt x="37747" y="534737"/>
                </a:lnTo>
                <a:cubicBezTo>
                  <a:pt x="16900" y="534737"/>
                  <a:pt x="0" y="517837"/>
                  <a:pt x="0" y="496990"/>
                </a:cubicBezTo>
                <a:lnTo>
                  <a:pt x="0" y="37747"/>
                </a:lnTo>
                <a:cubicBezTo>
                  <a:pt x="0" y="16914"/>
                  <a:pt x="16914" y="0"/>
                  <a:pt x="37747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8A9BA8">
                <a:alpha val="20000"/>
              </a:srgbClr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6112612" y="5045799"/>
            <a:ext cx="150985" cy="150985"/>
          </a:xfrm>
          <a:custGeom>
            <a:avLst/>
            <a:gdLst/>
            <a:ahLst/>
            <a:cxnLst/>
            <a:rect l="l" t="t" r="r" b="b"/>
            <a:pathLst>
              <a:path w="150985" h="150985">
                <a:moveTo>
                  <a:pt x="75492" y="0"/>
                </a:moveTo>
                <a:cubicBezTo>
                  <a:pt x="79827" y="0"/>
                  <a:pt x="83808" y="2389"/>
                  <a:pt x="85872" y="6193"/>
                </a:cubicBezTo>
                <a:lnTo>
                  <a:pt x="149569" y="124149"/>
                </a:lnTo>
                <a:cubicBezTo>
                  <a:pt x="151545" y="127806"/>
                  <a:pt x="151456" y="132229"/>
                  <a:pt x="149333" y="135798"/>
                </a:cubicBezTo>
                <a:cubicBezTo>
                  <a:pt x="147210" y="139366"/>
                  <a:pt x="143347" y="141548"/>
                  <a:pt x="139189" y="141548"/>
                </a:cubicBezTo>
                <a:lnTo>
                  <a:pt x="11796" y="141548"/>
                </a:lnTo>
                <a:cubicBezTo>
                  <a:pt x="7638" y="141548"/>
                  <a:pt x="3804" y="139366"/>
                  <a:pt x="1651" y="135798"/>
                </a:cubicBezTo>
                <a:cubicBezTo>
                  <a:pt x="-501" y="132229"/>
                  <a:pt x="-560" y="127806"/>
                  <a:pt x="1415" y="124149"/>
                </a:cubicBezTo>
                <a:lnTo>
                  <a:pt x="65112" y="6193"/>
                </a:lnTo>
                <a:cubicBezTo>
                  <a:pt x="67176" y="2389"/>
                  <a:pt x="71157" y="0"/>
                  <a:pt x="75492" y="0"/>
                </a:cubicBezTo>
                <a:close/>
                <a:moveTo>
                  <a:pt x="75492" y="49542"/>
                </a:moveTo>
                <a:cubicBezTo>
                  <a:pt x="71570" y="49542"/>
                  <a:pt x="68415" y="52697"/>
                  <a:pt x="68415" y="56619"/>
                </a:cubicBezTo>
                <a:lnTo>
                  <a:pt x="68415" y="89647"/>
                </a:lnTo>
                <a:cubicBezTo>
                  <a:pt x="68415" y="93569"/>
                  <a:pt x="71570" y="96724"/>
                  <a:pt x="75492" y="96724"/>
                </a:cubicBezTo>
                <a:cubicBezTo>
                  <a:pt x="79414" y="96724"/>
                  <a:pt x="82570" y="93569"/>
                  <a:pt x="82570" y="89647"/>
                </a:cubicBezTo>
                <a:lnTo>
                  <a:pt x="82570" y="56619"/>
                </a:lnTo>
                <a:cubicBezTo>
                  <a:pt x="82570" y="52697"/>
                  <a:pt x="79414" y="49542"/>
                  <a:pt x="75492" y="49542"/>
                </a:cubicBezTo>
                <a:close/>
                <a:moveTo>
                  <a:pt x="83366" y="113238"/>
                </a:moveTo>
                <a:cubicBezTo>
                  <a:pt x="83545" y="110316"/>
                  <a:pt x="82087" y="107535"/>
                  <a:pt x="79582" y="106020"/>
                </a:cubicBezTo>
                <a:cubicBezTo>
                  <a:pt x="77077" y="104504"/>
                  <a:pt x="73937" y="104504"/>
                  <a:pt x="71432" y="106020"/>
                </a:cubicBezTo>
                <a:cubicBezTo>
                  <a:pt x="68927" y="107535"/>
                  <a:pt x="67469" y="110316"/>
                  <a:pt x="67648" y="113238"/>
                </a:cubicBezTo>
                <a:cubicBezTo>
                  <a:pt x="67469" y="116161"/>
                  <a:pt x="68927" y="118942"/>
                  <a:pt x="71432" y="120457"/>
                </a:cubicBezTo>
                <a:cubicBezTo>
                  <a:pt x="73937" y="121972"/>
                  <a:pt x="77077" y="121972"/>
                  <a:pt x="79582" y="120457"/>
                </a:cubicBezTo>
                <a:cubicBezTo>
                  <a:pt x="82087" y="118942"/>
                  <a:pt x="83545" y="116161"/>
                  <a:pt x="83366" y="113238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60" name="Text 58"/>
          <p:cNvSpPr/>
          <p:nvPr/>
        </p:nvSpPr>
        <p:spPr>
          <a:xfrm>
            <a:off x="6357962" y="5008053"/>
            <a:ext cx="679430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二级故障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10544342" y="4932560"/>
            <a:ext cx="849288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4小时内到场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10544342" y="5121291"/>
            <a:ext cx="849288" cy="1887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04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12小时内解决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5848390" y="5760616"/>
            <a:ext cx="5778303" cy="858724"/>
          </a:xfrm>
          <a:custGeom>
            <a:avLst/>
            <a:gdLst/>
            <a:ahLst/>
            <a:cxnLst/>
            <a:rect l="l" t="t" r="r" b="b"/>
            <a:pathLst>
              <a:path w="5778303" h="858724">
                <a:moveTo>
                  <a:pt x="25164" y="0"/>
                </a:moveTo>
                <a:lnTo>
                  <a:pt x="5740554" y="0"/>
                </a:lnTo>
                <a:cubicBezTo>
                  <a:pt x="5761402" y="0"/>
                  <a:pt x="5778303" y="16901"/>
                  <a:pt x="5778303" y="37750"/>
                </a:cubicBezTo>
                <a:lnTo>
                  <a:pt x="5778303" y="820975"/>
                </a:lnTo>
                <a:cubicBezTo>
                  <a:pt x="5778303" y="841823"/>
                  <a:pt x="5761402" y="858724"/>
                  <a:pt x="5740554" y="858724"/>
                </a:cubicBezTo>
                <a:lnTo>
                  <a:pt x="25164" y="858724"/>
                </a:lnTo>
                <a:cubicBezTo>
                  <a:pt x="11266" y="858724"/>
                  <a:pt x="0" y="847458"/>
                  <a:pt x="0" y="833560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64" name="Shape 62"/>
          <p:cNvSpPr/>
          <p:nvPr/>
        </p:nvSpPr>
        <p:spPr>
          <a:xfrm>
            <a:off x="5848390" y="5760616"/>
            <a:ext cx="25164" cy="858724"/>
          </a:xfrm>
          <a:custGeom>
            <a:avLst/>
            <a:gdLst/>
            <a:ahLst/>
            <a:cxnLst/>
            <a:rect l="l" t="t" r="r" b="b"/>
            <a:pathLst>
              <a:path w="25164" h="858724">
                <a:moveTo>
                  <a:pt x="25164" y="0"/>
                </a:moveTo>
                <a:lnTo>
                  <a:pt x="25164" y="0"/>
                </a:lnTo>
                <a:lnTo>
                  <a:pt x="25164" y="858724"/>
                </a:lnTo>
                <a:lnTo>
                  <a:pt x="25164" y="858724"/>
                </a:lnTo>
                <a:cubicBezTo>
                  <a:pt x="11266" y="858724"/>
                  <a:pt x="0" y="847458"/>
                  <a:pt x="0" y="833560"/>
                </a:cubicBezTo>
                <a:lnTo>
                  <a:pt x="0" y="25164"/>
                </a:lnTo>
                <a:cubicBezTo>
                  <a:pt x="0" y="11276"/>
                  <a:pt x="11276" y="0"/>
                  <a:pt x="25164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65" name="Text 63"/>
          <p:cNvSpPr/>
          <p:nvPr/>
        </p:nvSpPr>
        <p:spPr>
          <a:xfrm>
            <a:off x="6011956" y="5911601"/>
            <a:ext cx="5539245" cy="226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备件保障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6011956" y="6251316"/>
            <a:ext cx="5529808" cy="2170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在项目涉及城市周边</a:t>
            </a:r>
            <a:r>
              <a:rPr lang="en-US" sz="1040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设立备件库</a:t>
            </a:r>
            <a:r>
              <a:rPr lang="en-US" sz="1040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,储备关键备件,满足应急更换需求,确保网络故障快速恢复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7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9f585169031312d0662c65ab23b985433f62bded.JPG"/>
          <p:cNvPicPr>
            <a:picLocks noChangeAspect="1"/>
          </p:cNvPicPr>
          <p:nvPr/>
        </p:nvPicPr>
        <p:blipFill>
          <a:blip r:embed="rId3">
            <a:alphaModFix amt="30000"/>
          </a:blip>
          <a:srcRect l="108" r="108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A4B5C">
                  <a:alpha val="95000"/>
                </a:srgbClr>
              </a:gs>
              <a:gs pos="50000">
                <a:srgbClr val="4E8A72">
                  <a:alpha val="90000"/>
                </a:srgbClr>
              </a:gs>
              <a:gs pos="100000">
                <a:srgbClr val="3A4B5C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486400" y="100013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" name="Text 2"/>
          <p:cNvSpPr/>
          <p:nvPr/>
        </p:nvSpPr>
        <p:spPr>
          <a:xfrm>
            <a:off x="3609975" y="442913"/>
            <a:ext cx="4972050" cy="714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5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携手共建 智联未来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5486400" y="138588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7" name="Text 4"/>
          <p:cNvSpPr/>
          <p:nvPr/>
        </p:nvSpPr>
        <p:spPr>
          <a:xfrm>
            <a:off x="1771650" y="1881187"/>
            <a:ext cx="8648700" cy="1114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虚鲲网源科技有限公司将以专业的技术团队、丰富的项目经验、完善的售后体系， 为金戈通信集团打造</a:t>
            </a: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高可靠、高性能、可扩展</a:t>
            </a:r>
            <a:r>
              <a:rPr lang="en-US" sz="18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的综合通信网络， 支撑企业数字化转型与业务持续发展。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771650" y="3300413"/>
            <a:ext cx="86487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800" dirty="0">
                <a:solidFill>
                  <a:srgbClr val="FFFFFF">
                    <a:alpha val="95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期待与贵方携手合作，共创辉煌！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200400" y="4129088"/>
            <a:ext cx="1219200" cy="1562100"/>
          </a:xfrm>
          <a:custGeom>
            <a:avLst/>
            <a:gdLst/>
            <a:ahLst/>
            <a:cxnLst/>
            <a:rect l="l" t="t" r="r" b="b"/>
            <a:pathLst>
              <a:path w="1219200" h="1562100">
                <a:moveTo>
                  <a:pt x="76200" y="0"/>
                </a:moveTo>
                <a:lnTo>
                  <a:pt x="1143000" y="0"/>
                </a:lnTo>
                <a:cubicBezTo>
                  <a:pt x="1185056" y="0"/>
                  <a:pt x="1219200" y="34144"/>
                  <a:pt x="1219200" y="76200"/>
                </a:cubicBezTo>
                <a:lnTo>
                  <a:pt x="1219200" y="1485900"/>
                </a:lnTo>
                <a:cubicBezTo>
                  <a:pt x="1219200" y="1527956"/>
                  <a:pt x="1185056" y="1562100"/>
                  <a:pt x="1143000" y="1562100"/>
                </a:cubicBezTo>
                <a:lnTo>
                  <a:pt x="76200" y="1562100"/>
                </a:lnTo>
                <a:cubicBezTo>
                  <a:pt x="34144" y="1562100"/>
                  <a:pt x="0" y="1527956"/>
                  <a:pt x="0" y="14859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3609975" y="4357688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219581" y="-23128"/>
                </a:moveTo>
                <a:cubicBezTo>
                  <a:pt x="207615" y="-30450"/>
                  <a:pt x="192524" y="-30450"/>
                  <a:pt x="180558" y="-23128"/>
                </a:cubicBezTo>
                <a:cubicBezTo>
                  <a:pt x="158770" y="-9823"/>
                  <a:pt x="145286" y="-6251"/>
                  <a:pt x="119747" y="-6787"/>
                </a:cubicBezTo>
                <a:cubicBezTo>
                  <a:pt x="105727" y="-7144"/>
                  <a:pt x="92690" y="446"/>
                  <a:pt x="85904" y="12769"/>
                </a:cubicBezTo>
                <a:cubicBezTo>
                  <a:pt x="73670" y="35183"/>
                  <a:pt x="63758" y="45095"/>
                  <a:pt x="41344" y="57329"/>
                </a:cubicBezTo>
                <a:cubicBezTo>
                  <a:pt x="29021" y="64026"/>
                  <a:pt x="21521" y="77153"/>
                  <a:pt x="21788" y="91172"/>
                </a:cubicBezTo>
                <a:cubicBezTo>
                  <a:pt x="22414" y="116711"/>
                  <a:pt x="18752" y="130195"/>
                  <a:pt x="5447" y="151983"/>
                </a:cubicBezTo>
                <a:cubicBezTo>
                  <a:pt x="-1875" y="163949"/>
                  <a:pt x="-1875" y="179040"/>
                  <a:pt x="5447" y="191006"/>
                </a:cubicBezTo>
                <a:cubicBezTo>
                  <a:pt x="18752" y="212794"/>
                  <a:pt x="22324" y="226278"/>
                  <a:pt x="21788" y="251817"/>
                </a:cubicBezTo>
                <a:cubicBezTo>
                  <a:pt x="21431" y="265837"/>
                  <a:pt x="29021" y="278874"/>
                  <a:pt x="41344" y="285661"/>
                </a:cubicBezTo>
                <a:cubicBezTo>
                  <a:pt x="61079" y="296466"/>
                  <a:pt x="71080" y="305395"/>
                  <a:pt x="81617" y="322719"/>
                </a:cubicBezTo>
                <a:lnTo>
                  <a:pt x="38130" y="409426"/>
                </a:lnTo>
                <a:cubicBezTo>
                  <a:pt x="32861" y="420053"/>
                  <a:pt x="37148" y="432911"/>
                  <a:pt x="47685" y="438180"/>
                </a:cubicBezTo>
                <a:lnTo>
                  <a:pt x="124480" y="476577"/>
                </a:lnTo>
                <a:cubicBezTo>
                  <a:pt x="134749" y="481667"/>
                  <a:pt x="147251" y="477828"/>
                  <a:pt x="152787" y="467826"/>
                </a:cubicBezTo>
                <a:lnTo>
                  <a:pt x="199936" y="382905"/>
                </a:lnTo>
                <a:lnTo>
                  <a:pt x="247084" y="467826"/>
                </a:lnTo>
                <a:cubicBezTo>
                  <a:pt x="252621" y="477828"/>
                  <a:pt x="265122" y="481757"/>
                  <a:pt x="275392" y="476577"/>
                </a:cubicBezTo>
                <a:lnTo>
                  <a:pt x="352187" y="438180"/>
                </a:lnTo>
                <a:cubicBezTo>
                  <a:pt x="362813" y="432911"/>
                  <a:pt x="367099" y="420053"/>
                  <a:pt x="361742" y="409426"/>
                </a:cubicBezTo>
                <a:lnTo>
                  <a:pt x="318343" y="322630"/>
                </a:lnTo>
                <a:cubicBezTo>
                  <a:pt x="328791" y="305306"/>
                  <a:pt x="338882" y="296376"/>
                  <a:pt x="358616" y="285571"/>
                </a:cubicBezTo>
                <a:cubicBezTo>
                  <a:pt x="370939" y="278874"/>
                  <a:pt x="378440" y="265748"/>
                  <a:pt x="378172" y="251728"/>
                </a:cubicBezTo>
                <a:cubicBezTo>
                  <a:pt x="377547" y="226189"/>
                  <a:pt x="381208" y="212705"/>
                  <a:pt x="394514" y="190917"/>
                </a:cubicBezTo>
                <a:cubicBezTo>
                  <a:pt x="401836" y="178951"/>
                  <a:pt x="401836" y="163860"/>
                  <a:pt x="394514" y="151894"/>
                </a:cubicBezTo>
                <a:cubicBezTo>
                  <a:pt x="381208" y="130106"/>
                  <a:pt x="377636" y="116622"/>
                  <a:pt x="378172" y="91083"/>
                </a:cubicBezTo>
                <a:cubicBezTo>
                  <a:pt x="378529" y="77063"/>
                  <a:pt x="370939" y="64026"/>
                  <a:pt x="358616" y="57239"/>
                </a:cubicBezTo>
                <a:cubicBezTo>
                  <a:pt x="336203" y="45006"/>
                  <a:pt x="326291" y="35094"/>
                  <a:pt x="314057" y="12680"/>
                </a:cubicBezTo>
                <a:cubicBezTo>
                  <a:pt x="307360" y="357"/>
                  <a:pt x="294233" y="-7144"/>
                  <a:pt x="280214" y="-6876"/>
                </a:cubicBezTo>
                <a:cubicBezTo>
                  <a:pt x="254675" y="-6251"/>
                  <a:pt x="241191" y="-9912"/>
                  <a:pt x="219402" y="-23217"/>
                </a:cubicBezTo>
                <a:close/>
                <a:moveTo>
                  <a:pt x="200025" y="85725"/>
                </a:moveTo>
                <a:cubicBezTo>
                  <a:pt x="247338" y="85725"/>
                  <a:pt x="285750" y="124137"/>
                  <a:pt x="285750" y="171450"/>
                </a:cubicBezTo>
                <a:cubicBezTo>
                  <a:pt x="285750" y="218763"/>
                  <a:pt x="247338" y="257175"/>
                  <a:pt x="200025" y="257175"/>
                </a:cubicBezTo>
                <a:cubicBezTo>
                  <a:pt x="152712" y="257175"/>
                  <a:pt x="114300" y="218763"/>
                  <a:pt x="114300" y="171450"/>
                </a:cubicBezTo>
                <a:cubicBezTo>
                  <a:pt x="114300" y="124137"/>
                  <a:pt x="152712" y="85725"/>
                  <a:pt x="200025" y="85725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1" name="Text 8"/>
          <p:cNvSpPr/>
          <p:nvPr/>
        </p:nvSpPr>
        <p:spPr>
          <a:xfrm>
            <a:off x="3381375" y="4929188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专业团队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390900" y="5233988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经验丰富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724400" y="4129088"/>
            <a:ext cx="1219200" cy="1562100"/>
          </a:xfrm>
          <a:custGeom>
            <a:avLst/>
            <a:gdLst/>
            <a:ahLst/>
            <a:cxnLst/>
            <a:rect l="l" t="t" r="r" b="b"/>
            <a:pathLst>
              <a:path w="1219200" h="1562100">
                <a:moveTo>
                  <a:pt x="76200" y="0"/>
                </a:moveTo>
                <a:lnTo>
                  <a:pt x="1143000" y="0"/>
                </a:lnTo>
                <a:cubicBezTo>
                  <a:pt x="1185056" y="0"/>
                  <a:pt x="1219200" y="34144"/>
                  <a:pt x="1219200" y="76200"/>
                </a:cubicBezTo>
                <a:lnTo>
                  <a:pt x="1219200" y="1485900"/>
                </a:lnTo>
                <a:cubicBezTo>
                  <a:pt x="1219200" y="1527956"/>
                  <a:pt x="1185056" y="1562100"/>
                  <a:pt x="1143000" y="1562100"/>
                </a:cubicBezTo>
                <a:lnTo>
                  <a:pt x="76200" y="1562100"/>
                </a:lnTo>
                <a:cubicBezTo>
                  <a:pt x="34144" y="1562100"/>
                  <a:pt x="0" y="1527956"/>
                  <a:pt x="0" y="14859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5105400" y="435768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0" y="71438"/>
                </a:moveTo>
                <a:cubicBezTo>
                  <a:pt x="0" y="47774"/>
                  <a:pt x="19199" y="28575"/>
                  <a:pt x="42863" y="28575"/>
                </a:cubicBezTo>
                <a:lnTo>
                  <a:pt x="128588" y="28575"/>
                </a:lnTo>
                <a:cubicBezTo>
                  <a:pt x="152251" y="28575"/>
                  <a:pt x="171450" y="47774"/>
                  <a:pt x="171450" y="71438"/>
                </a:cubicBezTo>
                <a:lnTo>
                  <a:pt x="171450" y="85725"/>
                </a:lnTo>
                <a:lnTo>
                  <a:pt x="285750" y="85725"/>
                </a:lnTo>
                <a:lnTo>
                  <a:pt x="285750" y="71438"/>
                </a:lnTo>
                <a:cubicBezTo>
                  <a:pt x="285750" y="47774"/>
                  <a:pt x="304949" y="28575"/>
                  <a:pt x="328613" y="28575"/>
                </a:cubicBezTo>
                <a:lnTo>
                  <a:pt x="414338" y="28575"/>
                </a:lnTo>
                <a:cubicBezTo>
                  <a:pt x="438001" y="28575"/>
                  <a:pt x="457200" y="47774"/>
                  <a:pt x="457200" y="71438"/>
                </a:cubicBezTo>
                <a:lnTo>
                  <a:pt x="457200" y="157163"/>
                </a:lnTo>
                <a:cubicBezTo>
                  <a:pt x="457200" y="180826"/>
                  <a:pt x="438001" y="200025"/>
                  <a:pt x="414338" y="200025"/>
                </a:cubicBezTo>
                <a:lnTo>
                  <a:pt x="328613" y="200025"/>
                </a:lnTo>
                <a:cubicBezTo>
                  <a:pt x="304949" y="200025"/>
                  <a:pt x="285750" y="180826"/>
                  <a:pt x="285750" y="157163"/>
                </a:cubicBezTo>
                <a:lnTo>
                  <a:pt x="285750" y="142875"/>
                </a:lnTo>
                <a:lnTo>
                  <a:pt x="171450" y="142875"/>
                </a:lnTo>
                <a:lnTo>
                  <a:pt x="171450" y="157163"/>
                </a:lnTo>
                <a:cubicBezTo>
                  <a:pt x="171450" y="163681"/>
                  <a:pt x="169932" y="169932"/>
                  <a:pt x="167342" y="175468"/>
                </a:cubicBezTo>
                <a:lnTo>
                  <a:pt x="228600" y="257175"/>
                </a:lnTo>
                <a:lnTo>
                  <a:pt x="300038" y="257175"/>
                </a:lnTo>
                <a:cubicBezTo>
                  <a:pt x="323701" y="257175"/>
                  <a:pt x="342900" y="276374"/>
                  <a:pt x="342900" y="300038"/>
                </a:cubicBezTo>
                <a:lnTo>
                  <a:pt x="342900" y="385763"/>
                </a:lnTo>
                <a:cubicBezTo>
                  <a:pt x="342900" y="409426"/>
                  <a:pt x="323701" y="428625"/>
                  <a:pt x="300038" y="428625"/>
                </a:cubicBezTo>
                <a:lnTo>
                  <a:pt x="214313" y="428625"/>
                </a:lnTo>
                <a:cubicBezTo>
                  <a:pt x="190649" y="428625"/>
                  <a:pt x="171450" y="409426"/>
                  <a:pt x="171450" y="385763"/>
                </a:cubicBezTo>
                <a:lnTo>
                  <a:pt x="171450" y="300038"/>
                </a:lnTo>
                <a:cubicBezTo>
                  <a:pt x="171450" y="293519"/>
                  <a:pt x="172968" y="287268"/>
                  <a:pt x="175558" y="281732"/>
                </a:cubicBezTo>
                <a:lnTo>
                  <a:pt x="114300" y="200025"/>
                </a:lnTo>
                <a:lnTo>
                  <a:pt x="42863" y="200025"/>
                </a:lnTo>
                <a:cubicBezTo>
                  <a:pt x="19199" y="200025"/>
                  <a:pt x="0" y="180826"/>
                  <a:pt x="0" y="157163"/>
                </a:cubicBezTo>
                <a:lnTo>
                  <a:pt x="0" y="71438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5" name="Text 12"/>
          <p:cNvSpPr/>
          <p:nvPr/>
        </p:nvSpPr>
        <p:spPr>
          <a:xfrm>
            <a:off x="4905375" y="4929188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技术领先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914900" y="5233988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架构先进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48400" y="4129088"/>
            <a:ext cx="1219200" cy="1562100"/>
          </a:xfrm>
          <a:custGeom>
            <a:avLst/>
            <a:gdLst/>
            <a:ahLst/>
            <a:cxnLst/>
            <a:rect l="l" t="t" r="r" b="b"/>
            <a:pathLst>
              <a:path w="1219200" h="1562100">
                <a:moveTo>
                  <a:pt x="76200" y="0"/>
                </a:moveTo>
                <a:lnTo>
                  <a:pt x="1143000" y="0"/>
                </a:lnTo>
                <a:cubicBezTo>
                  <a:pt x="1185056" y="0"/>
                  <a:pt x="1219200" y="34144"/>
                  <a:pt x="1219200" y="76200"/>
                </a:cubicBezTo>
                <a:lnTo>
                  <a:pt x="1219200" y="1485900"/>
                </a:lnTo>
                <a:cubicBezTo>
                  <a:pt x="1219200" y="1527956"/>
                  <a:pt x="1185056" y="1562100"/>
                  <a:pt x="1143000" y="1562100"/>
                </a:cubicBezTo>
                <a:lnTo>
                  <a:pt x="76200" y="1562100"/>
                </a:lnTo>
                <a:cubicBezTo>
                  <a:pt x="34144" y="1562100"/>
                  <a:pt x="0" y="1527956"/>
                  <a:pt x="0" y="14859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6629400" y="435768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cubicBezTo>
                  <a:pt x="232708" y="0"/>
                  <a:pt x="236815" y="893"/>
                  <a:pt x="240566" y="2590"/>
                </a:cubicBezTo>
                <a:lnTo>
                  <a:pt x="408801" y="73938"/>
                </a:lnTo>
                <a:cubicBezTo>
                  <a:pt x="428446" y="82242"/>
                  <a:pt x="443091" y="101620"/>
                  <a:pt x="443002" y="125016"/>
                </a:cubicBezTo>
                <a:cubicBezTo>
                  <a:pt x="442555" y="213598"/>
                  <a:pt x="406122" y="375672"/>
                  <a:pt x="252264" y="449342"/>
                </a:cubicBezTo>
                <a:cubicBezTo>
                  <a:pt x="237351" y="456486"/>
                  <a:pt x="220028" y="456486"/>
                  <a:pt x="205115" y="449342"/>
                </a:cubicBezTo>
                <a:cubicBezTo>
                  <a:pt x="51167" y="375672"/>
                  <a:pt x="14823" y="213598"/>
                  <a:pt x="14377" y="125016"/>
                </a:cubicBezTo>
                <a:cubicBezTo>
                  <a:pt x="14287" y="101620"/>
                  <a:pt x="28932" y="82242"/>
                  <a:pt x="48577" y="73938"/>
                </a:cubicBezTo>
                <a:lnTo>
                  <a:pt x="216724" y="2590"/>
                </a:lnTo>
                <a:cubicBezTo>
                  <a:pt x="220474" y="893"/>
                  <a:pt x="224492" y="0"/>
                  <a:pt x="228600" y="0"/>
                </a:cubicBezTo>
                <a:close/>
                <a:moveTo>
                  <a:pt x="228600" y="59650"/>
                </a:moveTo>
                <a:lnTo>
                  <a:pt x="228600" y="397282"/>
                </a:lnTo>
                <a:cubicBezTo>
                  <a:pt x="351830" y="337631"/>
                  <a:pt x="384959" y="205472"/>
                  <a:pt x="385763" y="126355"/>
                </a:cubicBezTo>
                <a:lnTo>
                  <a:pt x="228600" y="59740"/>
                </a:lnTo>
                <a:lnTo>
                  <a:pt x="228600" y="5974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9" name="Text 16"/>
          <p:cNvSpPr/>
          <p:nvPr/>
        </p:nvSpPr>
        <p:spPr>
          <a:xfrm>
            <a:off x="6429375" y="4929188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质量可靠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438900" y="5233988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保障完善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7772400" y="4129088"/>
            <a:ext cx="1219200" cy="1562100"/>
          </a:xfrm>
          <a:custGeom>
            <a:avLst/>
            <a:gdLst/>
            <a:ahLst/>
            <a:cxnLst/>
            <a:rect l="l" t="t" r="r" b="b"/>
            <a:pathLst>
              <a:path w="1219200" h="1562100">
                <a:moveTo>
                  <a:pt x="76200" y="0"/>
                </a:moveTo>
                <a:lnTo>
                  <a:pt x="1143000" y="0"/>
                </a:lnTo>
                <a:cubicBezTo>
                  <a:pt x="1185056" y="0"/>
                  <a:pt x="1219200" y="34144"/>
                  <a:pt x="1219200" y="76200"/>
                </a:cubicBezTo>
                <a:lnTo>
                  <a:pt x="1219200" y="1485900"/>
                </a:lnTo>
                <a:cubicBezTo>
                  <a:pt x="1219200" y="1527956"/>
                  <a:pt x="1185056" y="1562100"/>
                  <a:pt x="1143000" y="1562100"/>
                </a:cubicBezTo>
                <a:lnTo>
                  <a:pt x="76200" y="1562100"/>
                </a:lnTo>
                <a:cubicBezTo>
                  <a:pt x="34144" y="1562100"/>
                  <a:pt x="0" y="1527956"/>
                  <a:pt x="0" y="14859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22" name="Shape 19"/>
          <p:cNvSpPr/>
          <p:nvPr/>
        </p:nvSpPr>
        <p:spPr>
          <a:xfrm>
            <a:off x="8181975" y="4357688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200025" y="57150"/>
                </a:moveTo>
                <a:cubicBezTo>
                  <a:pt x="129480" y="57150"/>
                  <a:pt x="70812" y="108317"/>
                  <a:pt x="59204" y="175647"/>
                </a:cubicBezTo>
                <a:cubicBezTo>
                  <a:pt x="67508" y="172968"/>
                  <a:pt x="76438" y="171450"/>
                  <a:pt x="85725" y="171450"/>
                </a:cubicBezTo>
                <a:lnTo>
                  <a:pt x="100013" y="171450"/>
                </a:lnTo>
                <a:cubicBezTo>
                  <a:pt x="123676" y="171450"/>
                  <a:pt x="142875" y="190649"/>
                  <a:pt x="142875" y="214313"/>
                </a:cubicBezTo>
                <a:lnTo>
                  <a:pt x="142875" y="300038"/>
                </a:lnTo>
                <a:cubicBezTo>
                  <a:pt x="142875" y="323701"/>
                  <a:pt x="123676" y="342900"/>
                  <a:pt x="100013" y="342900"/>
                </a:cubicBezTo>
                <a:lnTo>
                  <a:pt x="85725" y="342900"/>
                </a:lnTo>
                <a:cubicBezTo>
                  <a:pt x="38398" y="342900"/>
                  <a:pt x="0" y="304502"/>
                  <a:pt x="0" y="257175"/>
                </a:cubicBezTo>
                <a:lnTo>
                  <a:pt x="0" y="200025"/>
                </a:lnTo>
                <a:cubicBezTo>
                  <a:pt x="0" y="89565"/>
                  <a:pt x="89565" y="0"/>
                  <a:pt x="200025" y="0"/>
                </a:cubicBezTo>
                <a:cubicBezTo>
                  <a:pt x="310485" y="0"/>
                  <a:pt x="400050" y="89565"/>
                  <a:pt x="400050" y="200025"/>
                </a:cubicBezTo>
                <a:lnTo>
                  <a:pt x="400050" y="350133"/>
                </a:lnTo>
                <a:cubicBezTo>
                  <a:pt x="400050" y="409337"/>
                  <a:pt x="352008" y="457289"/>
                  <a:pt x="292804" y="457289"/>
                </a:cubicBezTo>
                <a:lnTo>
                  <a:pt x="214312" y="457200"/>
                </a:lnTo>
                <a:lnTo>
                  <a:pt x="185737" y="457200"/>
                </a:lnTo>
                <a:cubicBezTo>
                  <a:pt x="162074" y="457200"/>
                  <a:pt x="142875" y="438001"/>
                  <a:pt x="142875" y="414338"/>
                </a:cubicBezTo>
                <a:cubicBezTo>
                  <a:pt x="142875" y="390674"/>
                  <a:pt x="162074" y="371475"/>
                  <a:pt x="185737" y="371475"/>
                </a:cubicBezTo>
                <a:lnTo>
                  <a:pt x="214312" y="371475"/>
                </a:lnTo>
                <a:cubicBezTo>
                  <a:pt x="237976" y="371475"/>
                  <a:pt x="257175" y="390674"/>
                  <a:pt x="257175" y="414338"/>
                </a:cubicBezTo>
                <a:lnTo>
                  <a:pt x="257175" y="414338"/>
                </a:lnTo>
                <a:lnTo>
                  <a:pt x="292894" y="414338"/>
                </a:lnTo>
                <a:cubicBezTo>
                  <a:pt x="328434" y="414338"/>
                  <a:pt x="357188" y="385584"/>
                  <a:pt x="357188" y="350044"/>
                </a:cubicBezTo>
                <a:lnTo>
                  <a:pt x="357188" y="331381"/>
                </a:lnTo>
                <a:cubicBezTo>
                  <a:pt x="344597" y="338703"/>
                  <a:pt x="329952" y="342811"/>
                  <a:pt x="314325" y="342811"/>
                </a:cubicBezTo>
                <a:lnTo>
                  <a:pt x="300038" y="342811"/>
                </a:lnTo>
                <a:cubicBezTo>
                  <a:pt x="276374" y="342811"/>
                  <a:pt x="257175" y="323612"/>
                  <a:pt x="257175" y="299948"/>
                </a:cubicBezTo>
                <a:lnTo>
                  <a:pt x="257175" y="214223"/>
                </a:lnTo>
                <a:cubicBezTo>
                  <a:pt x="257175" y="190560"/>
                  <a:pt x="276374" y="171361"/>
                  <a:pt x="300038" y="171361"/>
                </a:cubicBezTo>
                <a:lnTo>
                  <a:pt x="314325" y="171361"/>
                </a:lnTo>
                <a:cubicBezTo>
                  <a:pt x="323612" y="171361"/>
                  <a:pt x="332452" y="172789"/>
                  <a:pt x="340846" y="175558"/>
                </a:cubicBezTo>
                <a:cubicBezTo>
                  <a:pt x="329238" y="108317"/>
                  <a:pt x="270659" y="57061"/>
                  <a:pt x="200025" y="57061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3" name="Text 20"/>
          <p:cNvSpPr/>
          <p:nvPr/>
        </p:nvSpPr>
        <p:spPr>
          <a:xfrm>
            <a:off x="7953375" y="4929188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服务周到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7962900" y="5233988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响应及时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4767263" y="6148388"/>
            <a:ext cx="2657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投标单位：</a:t>
            </a: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虚鲲网源科技有限公司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4767263" y="6491288"/>
            <a:ext cx="2657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2026年1月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CC9087-F5DD-2520-4F12-CA2CDB4FD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F4FAA3AB-369A-3A31-B2FB-212B0D405B0E}"/>
              </a:ext>
            </a:extLst>
          </p:cNvPr>
          <p:cNvSpPr/>
          <p:nvPr/>
        </p:nvSpPr>
        <p:spPr>
          <a:xfrm>
            <a:off x="381000" y="490538"/>
            <a:ext cx="762000" cy="9525"/>
          </a:xfrm>
          <a:custGeom>
            <a:avLst/>
            <a:gdLst/>
            <a:ahLst/>
            <a:cxnLst/>
            <a:rect l="l" t="t" r="r" b="b"/>
            <a:pathLst>
              <a:path w="762000" h="9525">
                <a:moveTo>
                  <a:pt x="0" y="0"/>
                </a:moveTo>
                <a:lnTo>
                  <a:pt x="762000" y="0"/>
                </a:lnTo>
                <a:lnTo>
                  <a:pt x="762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5E67BBCB-10AF-A53E-764B-49F9C748868A}"/>
              </a:ext>
            </a:extLst>
          </p:cNvPr>
          <p:cNvSpPr/>
          <p:nvPr/>
        </p:nvSpPr>
        <p:spPr>
          <a:xfrm>
            <a:off x="1257300" y="381000"/>
            <a:ext cx="317246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36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TENDER PRESENTATION</a:t>
            </a: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1AE9D70B-BA80-9169-B6D4-11A800C3EA74}"/>
              </a:ext>
            </a:extLst>
          </p:cNvPr>
          <p:cNvSpPr/>
          <p:nvPr/>
        </p:nvSpPr>
        <p:spPr>
          <a:xfrm>
            <a:off x="381000" y="1939528"/>
            <a:ext cx="11772900" cy="2362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altLang="zh-CN" sz="54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</a:rPr>
              <a:t>Chapter 1</a:t>
            </a:r>
            <a:endParaRPr lang="en-US" sz="5400" b="1" dirty="0">
              <a:solidFill>
                <a:srgbClr val="3A4B5C"/>
              </a:solidFill>
              <a:latin typeface="Noto Sans SC" pitchFamily="34" charset="0"/>
              <a:ea typeface="Noto Sans SC" pitchFamily="34" charset="-122"/>
              <a:cs typeface="Noto Sans SC" pitchFamily="34" charset="-120"/>
            </a:endParaRPr>
          </a:p>
          <a:p>
            <a:pPr>
              <a:lnSpc>
                <a:spcPct val="100000"/>
              </a:lnSpc>
            </a:pPr>
            <a:r>
              <a:rPr lang="zh-CN" altLang="en-US" sz="54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公司业绩与团队实力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27F1B2E2-DD30-9E6D-CEEE-7A21A936B1CC}"/>
              </a:ext>
            </a:extLst>
          </p:cNvPr>
          <p:cNvSpPr/>
          <p:nvPr/>
        </p:nvSpPr>
        <p:spPr>
          <a:xfrm>
            <a:off x="381000" y="45339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" name="Text 14">
            <a:extLst>
              <a:ext uri="{FF2B5EF4-FFF2-40B4-BE49-F238E27FC236}">
                <a16:creationId xmlns:a16="http://schemas.microsoft.com/office/drawing/2014/main" id="{30C72CF7-F1CC-6E6C-82EC-2A919001BCCF}"/>
              </a:ext>
            </a:extLst>
          </p:cNvPr>
          <p:cNvSpPr/>
          <p:nvPr/>
        </p:nvSpPr>
        <p:spPr>
          <a:xfrm>
            <a:off x="466248" y="4142978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项目经验，成功案例、专业团队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1134174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7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6099" y="432728"/>
            <a:ext cx="403319" cy="8402"/>
          </a:xfrm>
          <a:custGeom>
            <a:avLst/>
            <a:gdLst/>
            <a:ahLst/>
            <a:cxnLst/>
            <a:rect l="l" t="t" r="r" b="b"/>
            <a:pathLst>
              <a:path w="403319" h="8402">
                <a:moveTo>
                  <a:pt x="0" y="0"/>
                </a:moveTo>
                <a:lnTo>
                  <a:pt x="403319" y="0"/>
                </a:lnTo>
                <a:lnTo>
                  <a:pt x="403319" y="8402"/>
                </a:lnTo>
                <a:lnTo>
                  <a:pt x="0" y="8402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" name="Text 1"/>
          <p:cNvSpPr/>
          <p:nvPr/>
        </p:nvSpPr>
        <p:spPr>
          <a:xfrm>
            <a:off x="840248" y="336099"/>
            <a:ext cx="1167945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kern="0" spc="53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TRACK RECORD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36099" y="604979"/>
            <a:ext cx="11671046" cy="336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82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公司业绩与成功案例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6099" y="1125932"/>
            <a:ext cx="2193048" cy="2671989"/>
          </a:xfrm>
          <a:custGeom>
            <a:avLst/>
            <a:gdLst/>
            <a:ahLst/>
            <a:cxnLst/>
            <a:rect l="l" t="t" r="r" b="b"/>
            <a:pathLst>
              <a:path w="2193048" h="2671989">
                <a:moveTo>
                  <a:pt x="33610" y="0"/>
                </a:moveTo>
                <a:lnTo>
                  <a:pt x="2159438" y="0"/>
                </a:lnTo>
                <a:cubicBezTo>
                  <a:pt x="2178000" y="0"/>
                  <a:pt x="2193048" y="15048"/>
                  <a:pt x="2193048" y="33610"/>
                </a:cubicBezTo>
                <a:lnTo>
                  <a:pt x="2193048" y="2604772"/>
                </a:lnTo>
                <a:cubicBezTo>
                  <a:pt x="2193048" y="2641895"/>
                  <a:pt x="2162954" y="2671989"/>
                  <a:pt x="2125831" y="2671989"/>
                </a:cubicBezTo>
                <a:lnTo>
                  <a:pt x="67217" y="2671989"/>
                </a:lnTo>
                <a:cubicBezTo>
                  <a:pt x="30119" y="2671989"/>
                  <a:pt x="0" y="2641870"/>
                  <a:pt x="0" y="2604772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0415" dist="3361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36099" y="1125932"/>
            <a:ext cx="2193048" cy="33610"/>
          </a:xfrm>
          <a:custGeom>
            <a:avLst/>
            <a:gdLst/>
            <a:ahLst/>
            <a:cxnLst/>
            <a:rect l="l" t="t" r="r" b="b"/>
            <a:pathLst>
              <a:path w="2193048" h="33610">
                <a:moveTo>
                  <a:pt x="33610" y="0"/>
                </a:moveTo>
                <a:lnTo>
                  <a:pt x="2159438" y="0"/>
                </a:lnTo>
                <a:cubicBezTo>
                  <a:pt x="2178000" y="0"/>
                  <a:pt x="2193048" y="15048"/>
                  <a:pt x="2193048" y="33610"/>
                </a:cubicBezTo>
                <a:lnTo>
                  <a:pt x="2193048" y="33610"/>
                </a:lnTo>
                <a:lnTo>
                  <a:pt x="0" y="33610"/>
                </a:ln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7" name="Shape 5"/>
          <p:cNvSpPr/>
          <p:nvPr/>
        </p:nvSpPr>
        <p:spPr>
          <a:xfrm>
            <a:off x="483143" y="1361202"/>
            <a:ext cx="226867" cy="201660"/>
          </a:xfrm>
          <a:custGeom>
            <a:avLst/>
            <a:gdLst/>
            <a:ahLst/>
            <a:cxnLst/>
            <a:rect l="l" t="t" r="r" b="b"/>
            <a:pathLst>
              <a:path w="226867" h="201660">
                <a:moveTo>
                  <a:pt x="50415" y="25207"/>
                </a:moveTo>
                <a:cubicBezTo>
                  <a:pt x="50415" y="11304"/>
                  <a:pt x="61719" y="0"/>
                  <a:pt x="75622" y="0"/>
                </a:cubicBezTo>
                <a:lnTo>
                  <a:pt x="151245" y="0"/>
                </a:lnTo>
                <a:cubicBezTo>
                  <a:pt x="165148" y="0"/>
                  <a:pt x="176452" y="11304"/>
                  <a:pt x="176452" y="25207"/>
                </a:cubicBezTo>
                <a:lnTo>
                  <a:pt x="176452" y="50415"/>
                </a:lnTo>
                <a:lnTo>
                  <a:pt x="201660" y="50415"/>
                </a:lnTo>
                <a:cubicBezTo>
                  <a:pt x="215563" y="50415"/>
                  <a:pt x="226867" y="61719"/>
                  <a:pt x="226867" y="75622"/>
                </a:cubicBezTo>
                <a:lnTo>
                  <a:pt x="226867" y="176452"/>
                </a:lnTo>
                <a:cubicBezTo>
                  <a:pt x="226867" y="190356"/>
                  <a:pt x="215563" y="201660"/>
                  <a:pt x="201660" y="201660"/>
                </a:cubicBezTo>
                <a:lnTo>
                  <a:pt x="25207" y="201660"/>
                </a:lnTo>
                <a:cubicBezTo>
                  <a:pt x="11304" y="201660"/>
                  <a:pt x="0" y="190356"/>
                  <a:pt x="0" y="176452"/>
                </a:cubicBezTo>
                <a:lnTo>
                  <a:pt x="0" y="75622"/>
                </a:lnTo>
                <a:cubicBezTo>
                  <a:pt x="0" y="61719"/>
                  <a:pt x="11304" y="50415"/>
                  <a:pt x="25207" y="50415"/>
                </a:cubicBezTo>
                <a:lnTo>
                  <a:pt x="50415" y="50415"/>
                </a:lnTo>
                <a:lnTo>
                  <a:pt x="50415" y="25207"/>
                </a:lnTo>
                <a:close/>
                <a:moveTo>
                  <a:pt x="107132" y="138641"/>
                </a:moveTo>
                <a:cubicBezTo>
                  <a:pt x="100160" y="138641"/>
                  <a:pt x="94528" y="144273"/>
                  <a:pt x="94528" y="151245"/>
                </a:cubicBezTo>
                <a:lnTo>
                  <a:pt x="94528" y="182754"/>
                </a:lnTo>
                <a:lnTo>
                  <a:pt x="132339" y="182754"/>
                </a:lnTo>
                <a:lnTo>
                  <a:pt x="132339" y="151245"/>
                </a:lnTo>
                <a:cubicBezTo>
                  <a:pt x="132339" y="144273"/>
                  <a:pt x="126707" y="138641"/>
                  <a:pt x="119735" y="138641"/>
                </a:cubicBezTo>
                <a:lnTo>
                  <a:pt x="107132" y="138641"/>
                </a:lnTo>
                <a:close/>
                <a:moveTo>
                  <a:pt x="50415" y="144943"/>
                </a:moveTo>
                <a:lnTo>
                  <a:pt x="50415" y="132339"/>
                </a:lnTo>
                <a:cubicBezTo>
                  <a:pt x="50415" y="128873"/>
                  <a:pt x="47579" y="126037"/>
                  <a:pt x="44113" y="126037"/>
                </a:cubicBezTo>
                <a:lnTo>
                  <a:pt x="31509" y="126037"/>
                </a:lnTo>
                <a:cubicBezTo>
                  <a:pt x="28043" y="126037"/>
                  <a:pt x="25207" y="128873"/>
                  <a:pt x="25207" y="132339"/>
                </a:cubicBezTo>
                <a:lnTo>
                  <a:pt x="25207" y="144943"/>
                </a:lnTo>
                <a:cubicBezTo>
                  <a:pt x="25207" y="148409"/>
                  <a:pt x="28043" y="151245"/>
                  <a:pt x="31509" y="151245"/>
                </a:cubicBezTo>
                <a:lnTo>
                  <a:pt x="44113" y="151245"/>
                </a:lnTo>
                <a:cubicBezTo>
                  <a:pt x="47579" y="151245"/>
                  <a:pt x="50415" y="148409"/>
                  <a:pt x="50415" y="144943"/>
                </a:cubicBezTo>
                <a:close/>
                <a:moveTo>
                  <a:pt x="44113" y="100830"/>
                </a:moveTo>
                <a:cubicBezTo>
                  <a:pt x="47579" y="100830"/>
                  <a:pt x="50415" y="97994"/>
                  <a:pt x="50415" y="94528"/>
                </a:cubicBezTo>
                <a:lnTo>
                  <a:pt x="50415" y="81924"/>
                </a:lnTo>
                <a:cubicBezTo>
                  <a:pt x="50415" y="78458"/>
                  <a:pt x="47579" y="75622"/>
                  <a:pt x="44113" y="75622"/>
                </a:cubicBezTo>
                <a:lnTo>
                  <a:pt x="31509" y="75622"/>
                </a:lnTo>
                <a:cubicBezTo>
                  <a:pt x="28043" y="75622"/>
                  <a:pt x="25207" y="78458"/>
                  <a:pt x="25207" y="81924"/>
                </a:cubicBezTo>
                <a:lnTo>
                  <a:pt x="25207" y="94528"/>
                </a:lnTo>
                <a:cubicBezTo>
                  <a:pt x="25207" y="97994"/>
                  <a:pt x="28043" y="100830"/>
                  <a:pt x="31509" y="100830"/>
                </a:cubicBezTo>
                <a:lnTo>
                  <a:pt x="44113" y="100830"/>
                </a:lnTo>
                <a:close/>
                <a:moveTo>
                  <a:pt x="201660" y="144943"/>
                </a:moveTo>
                <a:lnTo>
                  <a:pt x="201660" y="132339"/>
                </a:lnTo>
                <a:cubicBezTo>
                  <a:pt x="201660" y="128873"/>
                  <a:pt x="198824" y="126037"/>
                  <a:pt x="195358" y="126037"/>
                </a:cubicBezTo>
                <a:lnTo>
                  <a:pt x="182754" y="126037"/>
                </a:lnTo>
                <a:cubicBezTo>
                  <a:pt x="179288" y="126037"/>
                  <a:pt x="176452" y="128873"/>
                  <a:pt x="176452" y="132339"/>
                </a:cubicBezTo>
                <a:lnTo>
                  <a:pt x="176452" y="144943"/>
                </a:lnTo>
                <a:cubicBezTo>
                  <a:pt x="176452" y="148409"/>
                  <a:pt x="179288" y="151245"/>
                  <a:pt x="182754" y="151245"/>
                </a:cubicBezTo>
                <a:lnTo>
                  <a:pt x="195358" y="151245"/>
                </a:lnTo>
                <a:cubicBezTo>
                  <a:pt x="198824" y="151245"/>
                  <a:pt x="201660" y="148409"/>
                  <a:pt x="201660" y="144943"/>
                </a:cubicBezTo>
                <a:close/>
                <a:moveTo>
                  <a:pt x="195358" y="100830"/>
                </a:moveTo>
                <a:cubicBezTo>
                  <a:pt x="198824" y="100830"/>
                  <a:pt x="201660" y="97994"/>
                  <a:pt x="201660" y="94528"/>
                </a:cubicBezTo>
                <a:lnTo>
                  <a:pt x="201660" y="81924"/>
                </a:lnTo>
                <a:cubicBezTo>
                  <a:pt x="201660" y="78458"/>
                  <a:pt x="198824" y="75622"/>
                  <a:pt x="195358" y="75622"/>
                </a:cubicBezTo>
                <a:lnTo>
                  <a:pt x="182754" y="75622"/>
                </a:lnTo>
                <a:cubicBezTo>
                  <a:pt x="179288" y="75622"/>
                  <a:pt x="176452" y="78458"/>
                  <a:pt x="176452" y="81924"/>
                </a:cubicBezTo>
                <a:lnTo>
                  <a:pt x="176452" y="94528"/>
                </a:lnTo>
                <a:cubicBezTo>
                  <a:pt x="176452" y="97994"/>
                  <a:pt x="179288" y="100830"/>
                  <a:pt x="182754" y="100830"/>
                </a:cubicBezTo>
                <a:lnTo>
                  <a:pt x="195358" y="100830"/>
                </a:lnTo>
                <a:close/>
                <a:moveTo>
                  <a:pt x="103981" y="40962"/>
                </a:moveTo>
                <a:lnTo>
                  <a:pt x="103981" y="53566"/>
                </a:lnTo>
                <a:lnTo>
                  <a:pt x="91377" y="53566"/>
                </a:lnTo>
                <a:cubicBezTo>
                  <a:pt x="87911" y="53566"/>
                  <a:pt x="85075" y="56402"/>
                  <a:pt x="85075" y="59868"/>
                </a:cubicBezTo>
                <a:lnTo>
                  <a:pt x="85075" y="66170"/>
                </a:lnTo>
                <a:cubicBezTo>
                  <a:pt x="85075" y="69636"/>
                  <a:pt x="87911" y="72471"/>
                  <a:pt x="91377" y="72471"/>
                </a:cubicBezTo>
                <a:lnTo>
                  <a:pt x="103981" y="72471"/>
                </a:lnTo>
                <a:lnTo>
                  <a:pt x="103981" y="85075"/>
                </a:lnTo>
                <a:cubicBezTo>
                  <a:pt x="103981" y="88541"/>
                  <a:pt x="106817" y="91377"/>
                  <a:pt x="110283" y="91377"/>
                </a:cubicBezTo>
                <a:lnTo>
                  <a:pt x="116584" y="91377"/>
                </a:lnTo>
                <a:cubicBezTo>
                  <a:pt x="120050" y="91377"/>
                  <a:pt x="122886" y="88541"/>
                  <a:pt x="122886" y="85075"/>
                </a:cubicBezTo>
                <a:lnTo>
                  <a:pt x="122886" y="72471"/>
                </a:lnTo>
                <a:lnTo>
                  <a:pt x="135490" y="72471"/>
                </a:lnTo>
                <a:cubicBezTo>
                  <a:pt x="138956" y="72471"/>
                  <a:pt x="141792" y="69636"/>
                  <a:pt x="141792" y="66170"/>
                </a:cubicBezTo>
                <a:lnTo>
                  <a:pt x="141792" y="59868"/>
                </a:lnTo>
                <a:cubicBezTo>
                  <a:pt x="141792" y="56402"/>
                  <a:pt x="138956" y="53566"/>
                  <a:pt x="135490" y="53566"/>
                </a:cubicBezTo>
                <a:lnTo>
                  <a:pt x="122886" y="53566"/>
                </a:lnTo>
                <a:lnTo>
                  <a:pt x="122886" y="40962"/>
                </a:lnTo>
                <a:cubicBezTo>
                  <a:pt x="122886" y="37496"/>
                  <a:pt x="120050" y="34660"/>
                  <a:pt x="116584" y="34660"/>
                </a:cubicBezTo>
                <a:lnTo>
                  <a:pt x="110283" y="34660"/>
                </a:lnTo>
                <a:cubicBezTo>
                  <a:pt x="106817" y="34660"/>
                  <a:pt x="103981" y="37496"/>
                  <a:pt x="103981" y="40962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8" name="Text 6"/>
          <p:cNvSpPr/>
          <p:nvPr/>
        </p:nvSpPr>
        <p:spPr>
          <a:xfrm>
            <a:off x="789833" y="1277177"/>
            <a:ext cx="773028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中国科学院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89833" y="1478837"/>
            <a:ext cx="76462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合肥肿瘤医院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70539" y="1747716"/>
            <a:ext cx="1924168" cy="672198"/>
          </a:xfrm>
          <a:custGeom>
            <a:avLst/>
            <a:gdLst/>
            <a:ahLst/>
            <a:cxnLst/>
            <a:rect l="l" t="t" r="r" b="b"/>
            <a:pathLst>
              <a:path w="1924168" h="672198">
                <a:moveTo>
                  <a:pt x="33610" y="0"/>
                </a:moveTo>
                <a:lnTo>
                  <a:pt x="1890558" y="0"/>
                </a:lnTo>
                <a:cubicBezTo>
                  <a:pt x="1909120" y="0"/>
                  <a:pt x="1924168" y="15048"/>
                  <a:pt x="1924168" y="33610"/>
                </a:cubicBezTo>
                <a:lnTo>
                  <a:pt x="1924168" y="638589"/>
                </a:lnTo>
                <a:cubicBezTo>
                  <a:pt x="1924168" y="657151"/>
                  <a:pt x="1909120" y="672198"/>
                  <a:pt x="1890558" y="672198"/>
                </a:cubicBezTo>
                <a:lnTo>
                  <a:pt x="33610" y="672198"/>
                </a:lnTo>
                <a:cubicBezTo>
                  <a:pt x="15048" y="672198"/>
                  <a:pt x="0" y="657151"/>
                  <a:pt x="0" y="638589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537759" y="1814936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项目名称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37759" y="2016595"/>
            <a:ext cx="1848546" cy="336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b="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信息中心网络核心改造与病房无线优化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70539" y="2487134"/>
            <a:ext cx="1924168" cy="571369"/>
          </a:xfrm>
          <a:custGeom>
            <a:avLst/>
            <a:gdLst/>
            <a:ahLst/>
            <a:cxnLst/>
            <a:rect l="l" t="t" r="r" b="b"/>
            <a:pathLst>
              <a:path w="1924168" h="571369">
                <a:moveTo>
                  <a:pt x="33608" y="0"/>
                </a:moveTo>
                <a:lnTo>
                  <a:pt x="1890560" y="0"/>
                </a:lnTo>
                <a:cubicBezTo>
                  <a:pt x="1909121" y="0"/>
                  <a:pt x="1924168" y="15047"/>
                  <a:pt x="1924168" y="33608"/>
                </a:cubicBezTo>
                <a:lnTo>
                  <a:pt x="1924168" y="537761"/>
                </a:lnTo>
                <a:cubicBezTo>
                  <a:pt x="1924168" y="556322"/>
                  <a:pt x="1909121" y="571369"/>
                  <a:pt x="1890560" y="571369"/>
                </a:cubicBezTo>
                <a:lnTo>
                  <a:pt x="33608" y="571369"/>
                </a:lnTo>
                <a:cubicBezTo>
                  <a:pt x="15047" y="571369"/>
                  <a:pt x="0" y="556322"/>
                  <a:pt x="0" y="537761"/>
                </a:cubicBezTo>
                <a:lnTo>
                  <a:pt x="0" y="33608"/>
                </a:lnTo>
                <a:cubicBezTo>
                  <a:pt x="0" y="15047"/>
                  <a:pt x="15047" y="0"/>
                  <a:pt x="33608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537759" y="2554354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合同金额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37759" y="2756014"/>
            <a:ext cx="1873753" cy="2352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3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560万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70539" y="3125723"/>
            <a:ext cx="1924168" cy="537759"/>
          </a:xfrm>
          <a:custGeom>
            <a:avLst/>
            <a:gdLst/>
            <a:ahLst/>
            <a:cxnLst/>
            <a:rect l="l" t="t" r="r" b="b"/>
            <a:pathLst>
              <a:path w="1924168" h="537759">
                <a:moveTo>
                  <a:pt x="33610" y="0"/>
                </a:moveTo>
                <a:lnTo>
                  <a:pt x="1890558" y="0"/>
                </a:lnTo>
                <a:cubicBezTo>
                  <a:pt x="1909120" y="0"/>
                  <a:pt x="1924168" y="15048"/>
                  <a:pt x="1924168" y="33610"/>
                </a:cubicBezTo>
                <a:lnTo>
                  <a:pt x="1924168" y="504149"/>
                </a:lnTo>
                <a:cubicBezTo>
                  <a:pt x="1924168" y="522711"/>
                  <a:pt x="1909120" y="537759"/>
                  <a:pt x="1890558" y="537759"/>
                </a:cubicBezTo>
                <a:lnTo>
                  <a:pt x="33610" y="537759"/>
                </a:lnTo>
                <a:cubicBezTo>
                  <a:pt x="15048" y="537759"/>
                  <a:pt x="0" y="522711"/>
                  <a:pt x="0" y="504149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537759" y="3192943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完成时间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37759" y="3394602"/>
            <a:ext cx="1856948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2020年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666387" y="1125932"/>
            <a:ext cx="2193048" cy="2671989"/>
          </a:xfrm>
          <a:custGeom>
            <a:avLst/>
            <a:gdLst/>
            <a:ahLst/>
            <a:cxnLst/>
            <a:rect l="l" t="t" r="r" b="b"/>
            <a:pathLst>
              <a:path w="2193048" h="2671989">
                <a:moveTo>
                  <a:pt x="33610" y="0"/>
                </a:moveTo>
                <a:lnTo>
                  <a:pt x="2159438" y="0"/>
                </a:lnTo>
                <a:cubicBezTo>
                  <a:pt x="2178000" y="0"/>
                  <a:pt x="2193048" y="15048"/>
                  <a:pt x="2193048" y="33610"/>
                </a:cubicBezTo>
                <a:lnTo>
                  <a:pt x="2193048" y="2604772"/>
                </a:lnTo>
                <a:cubicBezTo>
                  <a:pt x="2193048" y="2641895"/>
                  <a:pt x="2162954" y="2671989"/>
                  <a:pt x="2125831" y="2671989"/>
                </a:cubicBezTo>
                <a:lnTo>
                  <a:pt x="67217" y="2671989"/>
                </a:lnTo>
                <a:cubicBezTo>
                  <a:pt x="30119" y="2671989"/>
                  <a:pt x="0" y="2641870"/>
                  <a:pt x="0" y="2604772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0415" dist="3361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2666387" y="1125932"/>
            <a:ext cx="2193048" cy="33610"/>
          </a:xfrm>
          <a:custGeom>
            <a:avLst/>
            <a:gdLst/>
            <a:ahLst/>
            <a:cxnLst/>
            <a:rect l="l" t="t" r="r" b="b"/>
            <a:pathLst>
              <a:path w="2193048" h="33610">
                <a:moveTo>
                  <a:pt x="33610" y="0"/>
                </a:moveTo>
                <a:lnTo>
                  <a:pt x="2159438" y="0"/>
                </a:lnTo>
                <a:cubicBezTo>
                  <a:pt x="2178000" y="0"/>
                  <a:pt x="2193048" y="15048"/>
                  <a:pt x="2193048" y="33610"/>
                </a:cubicBezTo>
                <a:lnTo>
                  <a:pt x="2193048" y="33610"/>
                </a:lnTo>
                <a:lnTo>
                  <a:pt x="0" y="33610"/>
                </a:ln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1" name="Shape 19"/>
          <p:cNvSpPr/>
          <p:nvPr/>
        </p:nvSpPr>
        <p:spPr>
          <a:xfrm>
            <a:off x="2826035" y="1361202"/>
            <a:ext cx="201660" cy="201660"/>
          </a:xfrm>
          <a:custGeom>
            <a:avLst/>
            <a:gdLst/>
            <a:ahLst/>
            <a:cxnLst/>
            <a:rect l="l" t="t" r="r" b="b"/>
            <a:pathLst>
              <a:path w="201660" h="201660">
                <a:moveTo>
                  <a:pt x="107092" y="7956"/>
                </a:moveTo>
                <a:cubicBezTo>
                  <a:pt x="103232" y="5750"/>
                  <a:pt x="98467" y="5750"/>
                  <a:pt x="94567" y="7956"/>
                </a:cubicBezTo>
                <a:lnTo>
                  <a:pt x="6341" y="58371"/>
                </a:lnTo>
                <a:cubicBezTo>
                  <a:pt x="1379" y="61207"/>
                  <a:pt x="-1063" y="67036"/>
                  <a:pt x="394" y="72550"/>
                </a:cubicBezTo>
                <a:cubicBezTo>
                  <a:pt x="1851" y="78064"/>
                  <a:pt x="6893" y="81924"/>
                  <a:pt x="12604" y="81924"/>
                </a:cubicBezTo>
                <a:lnTo>
                  <a:pt x="25207" y="81924"/>
                </a:lnTo>
                <a:lnTo>
                  <a:pt x="25207" y="163848"/>
                </a:lnTo>
                <a:lnTo>
                  <a:pt x="25207" y="163848"/>
                </a:lnTo>
                <a:lnTo>
                  <a:pt x="5041" y="178973"/>
                </a:lnTo>
                <a:cubicBezTo>
                  <a:pt x="1851" y="181336"/>
                  <a:pt x="0" y="185078"/>
                  <a:pt x="0" y="189056"/>
                </a:cubicBezTo>
                <a:cubicBezTo>
                  <a:pt x="0" y="196027"/>
                  <a:pt x="5632" y="201660"/>
                  <a:pt x="12604" y="201660"/>
                </a:cubicBezTo>
                <a:lnTo>
                  <a:pt x="189056" y="201660"/>
                </a:lnTo>
                <a:cubicBezTo>
                  <a:pt x="196027" y="201660"/>
                  <a:pt x="201660" y="196027"/>
                  <a:pt x="201660" y="189056"/>
                </a:cubicBezTo>
                <a:cubicBezTo>
                  <a:pt x="201660" y="185078"/>
                  <a:pt x="199808" y="181336"/>
                  <a:pt x="196618" y="178973"/>
                </a:cubicBezTo>
                <a:lnTo>
                  <a:pt x="176452" y="163848"/>
                </a:lnTo>
                <a:lnTo>
                  <a:pt x="176452" y="81924"/>
                </a:lnTo>
                <a:lnTo>
                  <a:pt x="189056" y="81924"/>
                </a:lnTo>
                <a:cubicBezTo>
                  <a:pt x="194767" y="81924"/>
                  <a:pt x="199769" y="78064"/>
                  <a:pt x="201226" y="72550"/>
                </a:cubicBezTo>
                <a:cubicBezTo>
                  <a:pt x="202684" y="67036"/>
                  <a:pt x="200242" y="61207"/>
                  <a:pt x="195279" y="58371"/>
                </a:cubicBezTo>
                <a:lnTo>
                  <a:pt x="107053" y="7956"/>
                </a:lnTo>
                <a:close/>
                <a:moveTo>
                  <a:pt x="157547" y="81924"/>
                </a:moveTo>
                <a:lnTo>
                  <a:pt x="157547" y="163848"/>
                </a:lnTo>
                <a:lnTo>
                  <a:pt x="132339" y="163848"/>
                </a:lnTo>
                <a:lnTo>
                  <a:pt x="132339" y="81924"/>
                </a:lnTo>
                <a:lnTo>
                  <a:pt x="157547" y="81924"/>
                </a:lnTo>
                <a:close/>
                <a:moveTo>
                  <a:pt x="113433" y="81924"/>
                </a:moveTo>
                <a:lnTo>
                  <a:pt x="113433" y="163848"/>
                </a:lnTo>
                <a:lnTo>
                  <a:pt x="88226" y="163848"/>
                </a:lnTo>
                <a:lnTo>
                  <a:pt x="88226" y="81924"/>
                </a:lnTo>
                <a:lnTo>
                  <a:pt x="113433" y="81924"/>
                </a:lnTo>
                <a:close/>
                <a:moveTo>
                  <a:pt x="69320" y="81924"/>
                </a:moveTo>
                <a:lnTo>
                  <a:pt x="69320" y="163848"/>
                </a:lnTo>
                <a:lnTo>
                  <a:pt x="44113" y="163848"/>
                </a:lnTo>
                <a:lnTo>
                  <a:pt x="44113" y="81924"/>
                </a:lnTo>
                <a:lnTo>
                  <a:pt x="69320" y="81924"/>
                </a:lnTo>
                <a:close/>
                <a:moveTo>
                  <a:pt x="100830" y="37811"/>
                </a:moveTo>
                <a:cubicBezTo>
                  <a:pt x="107786" y="37811"/>
                  <a:pt x="113433" y="43459"/>
                  <a:pt x="113433" y="50415"/>
                </a:cubicBezTo>
                <a:cubicBezTo>
                  <a:pt x="113433" y="57371"/>
                  <a:pt x="107786" y="63019"/>
                  <a:pt x="100830" y="63019"/>
                </a:cubicBezTo>
                <a:cubicBezTo>
                  <a:pt x="93874" y="63019"/>
                  <a:pt x="88226" y="57371"/>
                  <a:pt x="88226" y="50415"/>
                </a:cubicBezTo>
                <a:cubicBezTo>
                  <a:pt x="88226" y="43459"/>
                  <a:pt x="93874" y="37811"/>
                  <a:pt x="100830" y="37811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2" name="Text 20"/>
          <p:cNvSpPr/>
          <p:nvPr/>
        </p:nvSpPr>
        <p:spPr>
          <a:xfrm>
            <a:off x="3120121" y="1277177"/>
            <a:ext cx="890663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北京开放大学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120121" y="1478837"/>
            <a:ext cx="882261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网络与信息中心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2800827" y="1747716"/>
            <a:ext cx="1924168" cy="504149"/>
          </a:xfrm>
          <a:custGeom>
            <a:avLst/>
            <a:gdLst/>
            <a:ahLst/>
            <a:cxnLst/>
            <a:rect l="l" t="t" r="r" b="b"/>
            <a:pathLst>
              <a:path w="1924168" h="504149">
                <a:moveTo>
                  <a:pt x="33612" y="0"/>
                </a:moveTo>
                <a:lnTo>
                  <a:pt x="1890557" y="0"/>
                </a:lnTo>
                <a:cubicBezTo>
                  <a:pt x="1909120" y="0"/>
                  <a:pt x="1924168" y="15048"/>
                  <a:pt x="1924168" y="33612"/>
                </a:cubicBezTo>
                <a:lnTo>
                  <a:pt x="1924168" y="470537"/>
                </a:lnTo>
                <a:cubicBezTo>
                  <a:pt x="1924168" y="489100"/>
                  <a:pt x="1909120" y="504149"/>
                  <a:pt x="1890557" y="504149"/>
                </a:cubicBezTo>
                <a:lnTo>
                  <a:pt x="33612" y="504149"/>
                </a:lnTo>
                <a:cubicBezTo>
                  <a:pt x="15048" y="504149"/>
                  <a:pt x="0" y="489100"/>
                  <a:pt x="0" y="470537"/>
                </a:cubicBezTo>
                <a:lnTo>
                  <a:pt x="0" y="33612"/>
                </a:lnTo>
                <a:cubicBezTo>
                  <a:pt x="0" y="15061"/>
                  <a:pt x="15061" y="0"/>
                  <a:pt x="33612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2868047" y="1814936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项目名称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2868047" y="2016595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b="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智慧校园骨干网络与无线覆盖一期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2800827" y="2319085"/>
            <a:ext cx="1924168" cy="571369"/>
          </a:xfrm>
          <a:custGeom>
            <a:avLst/>
            <a:gdLst/>
            <a:ahLst/>
            <a:cxnLst/>
            <a:rect l="l" t="t" r="r" b="b"/>
            <a:pathLst>
              <a:path w="1924168" h="571369">
                <a:moveTo>
                  <a:pt x="33608" y="0"/>
                </a:moveTo>
                <a:lnTo>
                  <a:pt x="1890560" y="0"/>
                </a:lnTo>
                <a:cubicBezTo>
                  <a:pt x="1909121" y="0"/>
                  <a:pt x="1924168" y="15047"/>
                  <a:pt x="1924168" y="33608"/>
                </a:cubicBezTo>
                <a:lnTo>
                  <a:pt x="1924168" y="537761"/>
                </a:lnTo>
                <a:cubicBezTo>
                  <a:pt x="1924168" y="556322"/>
                  <a:pt x="1909121" y="571369"/>
                  <a:pt x="1890560" y="571369"/>
                </a:cubicBezTo>
                <a:lnTo>
                  <a:pt x="33608" y="571369"/>
                </a:lnTo>
                <a:cubicBezTo>
                  <a:pt x="15047" y="571369"/>
                  <a:pt x="0" y="556322"/>
                  <a:pt x="0" y="537761"/>
                </a:cubicBezTo>
                <a:lnTo>
                  <a:pt x="0" y="33608"/>
                </a:lnTo>
                <a:cubicBezTo>
                  <a:pt x="0" y="15047"/>
                  <a:pt x="15047" y="0"/>
                  <a:pt x="33608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2868047" y="2386305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合同金额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2868047" y="2587964"/>
            <a:ext cx="1873753" cy="2352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3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680万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2800827" y="2957673"/>
            <a:ext cx="1924168" cy="537759"/>
          </a:xfrm>
          <a:custGeom>
            <a:avLst/>
            <a:gdLst/>
            <a:ahLst/>
            <a:cxnLst/>
            <a:rect l="l" t="t" r="r" b="b"/>
            <a:pathLst>
              <a:path w="1924168" h="537759">
                <a:moveTo>
                  <a:pt x="33610" y="0"/>
                </a:moveTo>
                <a:lnTo>
                  <a:pt x="1890558" y="0"/>
                </a:lnTo>
                <a:cubicBezTo>
                  <a:pt x="1909120" y="0"/>
                  <a:pt x="1924168" y="15048"/>
                  <a:pt x="1924168" y="33610"/>
                </a:cubicBezTo>
                <a:lnTo>
                  <a:pt x="1924168" y="504149"/>
                </a:lnTo>
                <a:cubicBezTo>
                  <a:pt x="1924168" y="522711"/>
                  <a:pt x="1909120" y="537759"/>
                  <a:pt x="1890558" y="537759"/>
                </a:cubicBezTo>
                <a:lnTo>
                  <a:pt x="33610" y="537759"/>
                </a:lnTo>
                <a:cubicBezTo>
                  <a:pt x="15048" y="537759"/>
                  <a:pt x="0" y="522711"/>
                  <a:pt x="0" y="504149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2868047" y="3024893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完成时间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2868047" y="3226553"/>
            <a:ext cx="1856948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2021年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996676" y="1125932"/>
            <a:ext cx="2193048" cy="2671989"/>
          </a:xfrm>
          <a:custGeom>
            <a:avLst/>
            <a:gdLst/>
            <a:ahLst/>
            <a:cxnLst/>
            <a:rect l="l" t="t" r="r" b="b"/>
            <a:pathLst>
              <a:path w="2193048" h="2671989">
                <a:moveTo>
                  <a:pt x="33610" y="0"/>
                </a:moveTo>
                <a:lnTo>
                  <a:pt x="2159438" y="0"/>
                </a:lnTo>
                <a:cubicBezTo>
                  <a:pt x="2178000" y="0"/>
                  <a:pt x="2193048" y="15048"/>
                  <a:pt x="2193048" y="33610"/>
                </a:cubicBezTo>
                <a:lnTo>
                  <a:pt x="2193048" y="2604772"/>
                </a:lnTo>
                <a:cubicBezTo>
                  <a:pt x="2193048" y="2641895"/>
                  <a:pt x="2162954" y="2671989"/>
                  <a:pt x="2125831" y="2671989"/>
                </a:cubicBezTo>
                <a:lnTo>
                  <a:pt x="67217" y="2671989"/>
                </a:lnTo>
                <a:cubicBezTo>
                  <a:pt x="30119" y="2671989"/>
                  <a:pt x="0" y="2641870"/>
                  <a:pt x="0" y="2604772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0415" dist="3361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4996676" y="1125932"/>
            <a:ext cx="2193048" cy="33610"/>
          </a:xfrm>
          <a:custGeom>
            <a:avLst/>
            <a:gdLst/>
            <a:ahLst/>
            <a:cxnLst/>
            <a:rect l="l" t="t" r="r" b="b"/>
            <a:pathLst>
              <a:path w="2193048" h="33610">
                <a:moveTo>
                  <a:pt x="33610" y="0"/>
                </a:moveTo>
                <a:lnTo>
                  <a:pt x="2159438" y="0"/>
                </a:lnTo>
                <a:cubicBezTo>
                  <a:pt x="2178000" y="0"/>
                  <a:pt x="2193048" y="15048"/>
                  <a:pt x="2193048" y="33610"/>
                </a:cubicBezTo>
                <a:lnTo>
                  <a:pt x="2193048" y="33610"/>
                </a:lnTo>
                <a:lnTo>
                  <a:pt x="0" y="33610"/>
                </a:ln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35" name="Shape 33"/>
          <p:cNvSpPr/>
          <p:nvPr/>
        </p:nvSpPr>
        <p:spPr>
          <a:xfrm>
            <a:off x="5156323" y="1361202"/>
            <a:ext cx="201660" cy="201660"/>
          </a:xfrm>
          <a:custGeom>
            <a:avLst/>
            <a:gdLst/>
            <a:ahLst/>
            <a:cxnLst/>
            <a:rect l="l" t="t" r="r" b="b"/>
            <a:pathLst>
              <a:path w="201660" h="201660">
                <a:moveTo>
                  <a:pt x="88187" y="12604"/>
                </a:moveTo>
                <a:lnTo>
                  <a:pt x="58174" y="12604"/>
                </a:lnTo>
                <a:cubicBezTo>
                  <a:pt x="46594" y="12604"/>
                  <a:pt x="36472" y="20520"/>
                  <a:pt x="33715" y="31746"/>
                </a:cubicBezTo>
                <a:lnTo>
                  <a:pt x="551" y="165621"/>
                </a:lnTo>
                <a:cubicBezTo>
                  <a:pt x="-2403" y="177516"/>
                  <a:pt x="6617" y="189056"/>
                  <a:pt x="18906" y="189056"/>
                </a:cubicBezTo>
                <a:lnTo>
                  <a:pt x="88187" y="189056"/>
                </a:lnTo>
                <a:lnTo>
                  <a:pt x="88187" y="163848"/>
                </a:lnTo>
                <a:cubicBezTo>
                  <a:pt x="88187" y="156877"/>
                  <a:pt x="93819" y="151245"/>
                  <a:pt x="100790" y="151245"/>
                </a:cubicBezTo>
                <a:cubicBezTo>
                  <a:pt x="107762" y="151245"/>
                  <a:pt x="113394" y="156877"/>
                  <a:pt x="113394" y="163848"/>
                </a:cubicBezTo>
                <a:lnTo>
                  <a:pt x="113394" y="189056"/>
                </a:lnTo>
                <a:lnTo>
                  <a:pt x="182754" y="189056"/>
                </a:lnTo>
                <a:cubicBezTo>
                  <a:pt x="195043" y="189056"/>
                  <a:pt x="204062" y="177516"/>
                  <a:pt x="201108" y="165621"/>
                </a:cubicBezTo>
                <a:lnTo>
                  <a:pt x="167984" y="31746"/>
                </a:lnTo>
                <a:cubicBezTo>
                  <a:pt x="165188" y="20520"/>
                  <a:pt x="155105" y="12604"/>
                  <a:pt x="143485" y="12604"/>
                </a:cubicBezTo>
                <a:lnTo>
                  <a:pt x="113394" y="12604"/>
                </a:lnTo>
                <a:lnTo>
                  <a:pt x="113394" y="37811"/>
                </a:lnTo>
                <a:cubicBezTo>
                  <a:pt x="113394" y="44783"/>
                  <a:pt x="107762" y="50415"/>
                  <a:pt x="100790" y="50415"/>
                </a:cubicBezTo>
                <a:cubicBezTo>
                  <a:pt x="93819" y="50415"/>
                  <a:pt x="88187" y="44783"/>
                  <a:pt x="88187" y="37811"/>
                </a:cubicBezTo>
                <a:lnTo>
                  <a:pt x="88187" y="12604"/>
                </a:lnTo>
                <a:close/>
                <a:moveTo>
                  <a:pt x="113394" y="88226"/>
                </a:moveTo>
                <a:lnTo>
                  <a:pt x="113394" y="113433"/>
                </a:lnTo>
                <a:cubicBezTo>
                  <a:pt x="113394" y="120405"/>
                  <a:pt x="107762" y="126037"/>
                  <a:pt x="100790" y="126037"/>
                </a:cubicBezTo>
                <a:cubicBezTo>
                  <a:pt x="93819" y="126037"/>
                  <a:pt x="88187" y="120405"/>
                  <a:pt x="88187" y="113433"/>
                </a:cubicBezTo>
                <a:lnTo>
                  <a:pt x="88187" y="88226"/>
                </a:lnTo>
                <a:cubicBezTo>
                  <a:pt x="88187" y="81255"/>
                  <a:pt x="93819" y="75622"/>
                  <a:pt x="100790" y="75622"/>
                </a:cubicBezTo>
                <a:cubicBezTo>
                  <a:pt x="107762" y="75622"/>
                  <a:pt x="113394" y="81255"/>
                  <a:pt x="113394" y="88226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36" name="Text 34"/>
          <p:cNvSpPr/>
          <p:nvPr/>
        </p:nvSpPr>
        <p:spPr>
          <a:xfrm>
            <a:off x="5450410" y="1277177"/>
            <a:ext cx="1142737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吉林省交通运输厅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5450410" y="1478837"/>
            <a:ext cx="1134335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信息中心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131115" y="1747716"/>
            <a:ext cx="1924168" cy="672198"/>
          </a:xfrm>
          <a:custGeom>
            <a:avLst/>
            <a:gdLst/>
            <a:ahLst/>
            <a:cxnLst/>
            <a:rect l="l" t="t" r="r" b="b"/>
            <a:pathLst>
              <a:path w="1924168" h="672198">
                <a:moveTo>
                  <a:pt x="33610" y="0"/>
                </a:moveTo>
                <a:lnTo>
                  <a:pt x="1890558" y="0"/>
                </a:lnTo>
                <a:cubicBezTo>
                  <a:pt x="1909120" y="0"/>
                  <a:pt x="1924168" y="15048"/>
                  <a:pt x="1924168" y="33610"/>
                </a:cubicBezTo>
                <a:lnTo>
                  <a:pt x="1924168" y="638589"/>
                </a:lnTo>
                <a:cubicBezTo>
                  <a:pt x="1924168" y="657151"/>
                  <a:pt x="1909120" y="672198"/>
                  <a:pt x="1890558" y="672198"/>
                </a:cubicBezTo>
                <a:lnTo>
                  <a:pt x="33610" y="672198"/>
                </a:lnTo>
                <a:cubicBezTo>
                  <a:pt x="15048" y="672198"/>
                  <a:pt x="0" y="657151"/>
                  <a:pt x="0" y="638589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5198335" y="1814936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项目名称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198335" y="2016595"/>
            <a:ext cx="1848546" cy="336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b="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综合通信骨干网及指挥中心内网建设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131115" y="2487134"/>
            <a:ext cx="1924168" cy="571369"/>
          </a:xfrm>
          <a:custGeom>
            <a:avLst/>
            <a:gdLst/>
            <a:ahLst/>
            <a:cxnLst/>
            <a:rect l="l" t="t" r="r" b="b"/>
            <a:pathLst>
              <a:path w="1924168" h="571369">
                <a:moveTo>
                  <a:pt x="33608" y="0"/>
                </a:moveTo>
                <a:lnTo>
                  <a:pt x="1890560" y="0"/>
                </a:lnTo>
                <a:cubicBezTo>
                  <a:pt x="1909121" y="0"/>
                  <a:pt x="1924168" y="15047"/>
                  <a:pt x="1924168" y="33608"/>
                </a:cubicBezTo>
                <a:lnTo>
                  <a:pt x="1924168" y="537761"/>
                </a:lnTo>
                <a:cubicBezTo>
                  <a:pt x="1924168" y="556322"/>
                  <a:pt x="1909121" y="571369"/>
                  <a:pt x="1890560" y="571369"/>
                </a:cubicBezTo>
                <a:lnTo>
                  <a:pt x="33608" y="571369"/>
                </a:lnTo>
                <a:cubicBezTo>
                  <a:pt x="15047" y="571369"/>
                  <a:pt x="0" y="556322"/>
                  <a:pt x="0" y="537761"/>
                </a:cubicBezTo>
                <a:lnTo>
                  <a:pt x="0" y="33608"/>
                </a:lnTo>
                <a:cubicBezTo>
                  <a:pt x="0" y="15047"/>
                  <a:pt x="15047" y="0"/>
                  <a:pt x="33608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5198335" y="2554354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合同金额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198335" y="2756014"/>
            <a:ext cx="1873753" cy="2352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3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1,080万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131115" y="3125723"/>
            <a:ext cx="1924168" cy="537759"/>
          </a:xfrm>
          <a:custGeom>
            <a:avLst/>
            <a:gdLst/>
            <a:ahLst/>
            <a:cxnLst/>
            <a:rect l="l" t="t" r="r" b="b"/>
            <a:pathLst>
              <a:path w="1924168" h="537759">
                <a:moveTo>
                  <a:pt x="33610" y="0"/>
                </a:moveTo>
                <a:lnTo>
                  <a:pt x="1890558" y="0"/>
                </a:lnTo>
                <a:cubicBezTo>
                  <a:pt x="1909120" y="0"/>
                  <a:pt x="1924168" y="15048"/>
                  <a:pt x="1924168" y="33610"/>
                </a:cubicBezTo>
                <a:lnTo>
                  <a:pt x="1924168" y="504149"/>
                </a:lnTo>
                <a:cubicBezTo>
                  <a:pt x="1924168" y="522711"/>
                  <a:pt x="1909120" y="537759"/>
                  <a:pt x="1890558" y="537759"/>
                </a:cubicBezTo>
                <a:lnTo>
                  <a:pt x="33610" y="537759"/>
                </a:lnTo>
                <a:cubicBezTo>
                  <a:pt x="15048" y="537759"/>
                  <a:pt x="0" y="522711"/>
                  <a:pt x="0" y="504149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5198335" y="3192943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完成时间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198335" y="3394602"/>
            <a:ext cx="1856948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2022年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326963" y="1125932"/>
            <a:ext cx="2193048" cy="2671989"/>
          </a:xfrm>
          <a:custGeom>
            <a:avLst/>
            <a:gdLst/>
            <a:ahLst/>
            <a:cxnLst/>
            <a:rect l="l" t="t" r="r" b="b"/>
            <a:pathLst>
              <a:path w="2193048" h="2671989">
                <a:moveTo>
                  <a:pt x="33610" y="0"/>
                </a:moveTo>
                <a:lnTo>
                  <a:pt x="2159438" y="0"/>
                </a:lnTo>
                <a:cubicBezTo>
                  <a:pt x="2178000" y="0"/>
                  <a:pt x="2193048" y="15048"/>
                  <a:pt x="2193048" y="33610"/>
                </a:cubicBezTo>
                <a:lnTo>
                  <a:pt x="2193048" y="2604772"/>
                </a:lnTo>
                <a:cubicBezTo>
                  <a:pt x="2193048" y="2641895"/>
                  <a:pt x="2162954" y="2671989"/>
                  <a:pt x="2125831" y="2671989"/>
                </a:cubicBezTo>
                <a:lnTo>
                  <a:pt x="67217" y="2671989"/>
                </a:lnTo>
                <a:cubicBezTo>
                  <a:pt x="30119" y="2671989"/>
                  <a:pt x="0" y="2641870"/>
                  <a:pt x="0" y="2604772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0415" dist="3361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8" name="Shape 46"/>
          <p:cNvSpPr/>
          <p:nvPr/>
        </p:nvSpPr>
        <p:spPr>
          <a:xfrm>
            <a:off x="7326963" y="1125932"/>
            <a:ext cx="2193048" cy="33610"/>
          </a:xfrm>
          <a:custGeom>
            <a:avLst/>
            <a:gdLst/>
            <a:ahLst/>
            <a:cxnLst/>
            <a:rect l="l" t="t" r="r" b="b"/>
            <a:pathLst>
              <a:path w="2193048" h="33610">
                <a:moveTo>
                  <a:pt x="33610" y="0"/>
                </a:moveTo>
                <a:lnTo>
                  <a:pt x="2159438" y="0"/>
                </a:lnTo>
                <a:cubicBezTo>
                  <a:pt x="2178000" y="0"/>
                  <a:pt x="2193048" y="15048"/>
                  <a:pt x="2193048" y="33610"/>
                </a:cubicBezTo>
                <a:lnTo>
                  <a:pt x="2193048" y="33610"/>
                </a:lnTo>
                <a:lnTo>
                  <a:pt x="0" y="33610"/>
                </a:ln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49" name="Shape 47"/>
          <p:cNvSpPr/>
          <p:nvPr/>
        </p:nvSpPr>
        <p:spPr>
          <a:xfrm>
            <a:off x="7486611" y="1361202"/>
            <a:ext cx="201660" cy="201660"/>
          </a:xfrm>
          <a:custGeom>
            <a:avLst/>
            <a:gdLst/>
            <a:ahLst/>
            <a:cxnLst/>
            <a:rect l="l" t="t" r="r" b="b"/>
            <a:pathLst>
              <a:path w="201660" h="201660">
                <a:moveTo>
                  <a:pt x="12604" y="12604"/>
                </a:moveTo>
                <a:cubicBezTo>
                  <a:pt x="5632" y="12604"/>
                  <a:pt x="0" y="18236"/>
                  <a:pt x="0" y="25207"/>
                </a:cubicBezTo>
                <a:lnTo>
                  <a:pt x="0" y="170150"/>
                </a:lnTo>
                <a:cubicBezTo>
                  <a:pt x="0" y="180588"/>
                  <a:pt x="8468" y="189056"/>
                  <a:pt x="18906" y="189056"/>
                </a:cubicBezTo>
                <a:lnTo>
                  <a:pt x="182754" y="189056"/>
                </a:lnTo>
                <a:cubicBezTo>
                  <a:pt x="193191" y="189056"/>
                  <a:pt x="201660" y="180588"/>
                  <a:pt x="201660" y="170150"/>
                </a:cubicBezTo>
                <a:lnTo>
                  <a:pt x="201660" y="59946"/>
                </a:lnTo>
                <a:cubicBezTo>
                  <a:pt x="201660" y="52778"/>
                  <a:pt x="194019" y="48249"/>
                  <a:pt x="187717" y="51636"/>
                </a:cubicBezTo>
                <a:lnTo>
                  <a:pt x="126037" y="84839"/>
                </a:lnTo>
                <a:lnTo>
                  <a:pt x="126037" y="59946"/>
                </a:lnTo>
                <a:cubicBezTo>
                  <a:pt x="126037" y="52778"/>
                  <a:pt x="118396" y="48249"/>
                  <a:pt x="112094" y="51636"/>
                </a:cubicBezTo>
                <a:lnTo>
                  <a:pt x="50415" y="84839"/>
                </a:lnTo>
                <a:lnTo>
                  <a:pt x="50415" y="25207"/>
                </a:lnTo>
                <a:cubicBezTo>
                  <a:pt x="50415" y="18236"/>
                  <a:pt x="44783" y="12604"/>
                  <a:pt x="37811" y="12604"/>
                </a:cubicBezTo>
                <a:lnTo>
                  <a:pt x="12604" y="12604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0" name="Text 48"/>
          <p:cNvSpPr/>
          <p:nvPr/>
        </p:nvSpPr>
        <p:spPr>
          <a:xfrm>
            <a:off x="7780697" y="1277177"/>
            <a:ext cx="1008298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富士康科技集团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780697" y="1478837"/>
            <a:ext cx="999895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全国园区网络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461403" y="1747716"/>
            <a:ext cx="1924168" cy="504149"/>
          </a:xfrm>
          <a:custGeom>
            <a:avLst/>
            <a:gdLst/>
            <a:ahLst/>
            <a:cxnLst/>
            <a:rect l="l" t="t" r="r" b="b"/>
            <a:pathLst>
              <a:path w="1924168" h="504149">
                <a:moveTo>
                  <a:pt x="33612" y="0"/>
                </a:moveTo>
                <a:lnTo>
                  <a:pt x="1890557" y="0"/>
                </a:lnTo>
                <a:cubicBezTo>
                  <a:pt x="1909120" y="0"/>
                  <a:pt x="1924168" y="15048"/>
                  <a:pt x="1924168" y="33612"/>
                </a:cubicBezTo>
                <a:lnTo>
                  <a:pt x="1924168" y="470537"/>
                </a:lnTo>
                <a:cubicBezTo>
                  <a:pt x="1924168" y="489100"/>
                  <a:pt x="1909120" y="504149"/>
                  <a:pt x="1890557" y="504149"/>
                </a:cubicBezTo>
                <a:lnTo>
                  <a:pt x="33612" y="504149"/>
                </a:lnTo>
                <a:cubicBezTo>
                  <a:pt x="15048" y="504149"/>
                  <a:pt x="0" y="489100"/>
                  <a:pt x="0" y="470537"/>
                </a:cubicBezTo>
                <a:lnTo>
                  <a:pt x="0" y="33612"/>
                </a:lnTo>
                <a:cubicBezTo>
                  <a:pt x="0" y="15061"/>
                  <a:pt x="15061" y="0"/>
                  <a:pt x="33612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7528623" y="1814936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项目名称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528623" y="2016595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b="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全国骨干专网及七城园区网建设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461403" y="2319085"/>
            <a:ext cx="1924168" cy="571369"/>
          </a:xfrm>
          <a:custGeom>
            <a:avLst/>
            <a:gdLst/>
            <a:ahLst/>
            <a:cxnLst/>
            <a:rect l="l" t="t" r="r" b="b"/>
            <a:pathLst>
              <a:path w="1924168" h="571369">
                <a:moveTo>
                  <a:pt x="33608" y="0"/>
                </a:moveTo>
                <a:lnTo>
                  <a:pt x="1890560" y="0"/>
                </a:lnTo>
                <a:cubicBezTo>
                  <a:pt x="1909121" y="0"/>
                  <a:pt x="1924168" y="15047"/>
                  <a:pt x="1924168" y="33608"/>
                </a:cubicBezTo>
                <a:lnTo>
                  <a:pt x="1924168" y="537761"/>
                </a:lnTo>
                <a:cubicBezTo>
                  <a:pt x="1924168" y="556322"/>
                  <a:pt x="1909121" y="571369"/>
                  <a:pt x="1890560" y="571369"/>
                </a:cubicBezTo>
                <a:lnTo>
                  <a:pt x="33608" y="571369"/>
                </a:lnTo>
                <a:cubicBezTo>
                  <a:pt x="15047" y="571369"/>
                  <a:pt x="0" y="556322"/>
                  <a:pt x="0" y="537761"/>
                </a:cubicBezTo>
                <a:lnTo>
                  <a:pt x="0" y="33608"/>
                </a:lnTo>
                <a:cubicBezTo>
                  <a:pt x="0" y="15047"/>
                  <a:pt x="15047" y="0"/>
                  <a:pt x="33608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7528623" y="2386305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合同金额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7528623" y="2587964"/>
            <a:ext cx="1873753" cy="2352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3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1,350万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7461403" y="2957673"/>
            <a:ext cx="1924168" cy="537759"/>
          </a:xfrm>
          <a:custGeom>
            <a:avLst/>
            <a:gdLst/>
            <a:ahLst/>
            <a:cxnLst/>
            <a:rect l="l" t="t" r="r" b="b"/>
            <a:pathLst>
              <a:path w="1924168" h="537759">
                <a:moveTo>
                  <a:pt x="33610" y="0"/>
                </a:moveTo>
                <a:lnTo>
                  <a:pt x="1890558" y="0"/>
                </a:lnTo>
                <a:cubicBezTo>
                  <a:pt x="1909120" y="0"/>
                  <a:pt x="1924168" y="15048"/>
                  <a:pt x="1924168" y="33610"/>
                </a:cubicBezTo>
                <a:lnTo>
                  <a:pt x="1924168" y="504149"/>
                </a:lnTo>
                <a:cubicBezTo>
                  <a:pt x="1924168" y="522711"/>
                  <a:pt x="1909120" y="537759"/>
                  <a:pt x="1890558" y="537759"/>
                </a:cubicBezTo>
                <a:lnTo>
                  <a:pt x="33610" y="537759"/>
                </a:lnTo>
                <a:cubicBezTo>
                  <a:pt x="15048" y="537759"/>
                  <a:pt x="0" y="522711"/>
                  <a:pt x="0" y="504149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59" name="Text 57"/>
          <p:cNvSpPr/>
          <p:nvPr/>
        </p:nvSpPr>
        <p:spPr>
          <a:xfrm>
            <a:off x="7528623" y="3024893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完成时间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7528623" y="3226553"/>
            <a:ext cx="1856948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2023年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9657252" y="1125932"/>
            <a:ext cx="2193048" cy="2671989"/>
          </a:xfrm>
          <a:custGeom>
            <a:avLst/>
            <a:gdLst/>
            <a:ahLst/>
            <a:cxnLst/>
            <a:rect l="l" t="t" r="r" b="b"/>
            <a:pathLst>
              <a:path w="2193048" h="2671989">
                <a:moveTo>
                  <a:pt x="33610" y="0"/>
                </a:moveTo>
                <a:lnTo>
                  <a:pt x="2159438" y="0"/>
                </a:lnTo>
                <a:cubicBezTo>
                  <a:pt x="2178000" y="0"/>
                  <a:pt x="2193048" y="15048"/>
                  <a:pt x="2193048" y="33610"/>
                </a:cubicBezTo>
                <a:lnTo>
                  <a:pt x="2193048" y="2604772"/>
                </a:lnTo>
                <a:cubicBezTo>
                  <a:pt x="2193048" y="2641895"/>
                  <a:pt x="2162954" y="2671989"/>
                  <a:pt x="2125831" y="2671989"/>
                </a:cubicBezTo>
                <a:lnTo>
                  <a:pt x="67217" y="2671989"/>
                </a:lnTo>
                <a:cubicBezTo>
                  <a:pt x="30119" y="2671989"/>
                  <a:pt x="0" y="2641870"/>
                  <a:pt x="0" y="2604772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0415" dist="3361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2" name="Shape 60"/>
          <p:cNvSpPr/>
          <p:nvPr/>
        </p:nvSpPr>
        <p:spPr>
          <a:xfrm>
            <a:off x="9657252" y="1125932"/>
            <a:ext cx="2193048" cy="33610"/>
          </a:xfrm>
          <a:custGeom>
            <a:avLst/>
            <a:gdLst/>
            <a:ahLst/>
            <a:cxnLst/>
            <a:rect l="l" t="t" r="r" b="b"/>
            <a:pathLst>
              <a:path w="2193048" h="33610">
                <a:moveTo>
                  <a:pt x="33610" y="0"/>
                </a:moveTo>
                <a:lnTo>
                  <a:pt x="2159438" y="0"/>
                </a:lnTo>
                <a:cubicBezTo>
                  <a:pt x="2178000" y="0"/>
                  <a:pt x="2193048" y="15048"/>
                  <a:pt x="2193048" y="33610"/>
                </a:cubicBezTo>
                <a:lnTo>
                  <a:pt x="2193048" y="33610"/>
                </a:lnTo>
                <a:lnTo>
                  <a:pt x="0" y="33610"/>
                </a:ln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63" name="Shape 61"/>
          <p:cNvSpPr/>
          <p:nvPr/>
        </p:nvSpPr>
        <p:spPr>
          <a:xfrm>
            <a:off x="9829503" y="1361202"/>
            <a:ext cx="176452" cy="201660"/>
          </a:xfrm>
          <a:custGeom>
            <a:avLst/>
            <a:gdLst/>
            <a:ahLst/>
            <a:cxnLst/>
            <a:rect l="l" t="t" r="r" b="b"/>
            <a:pathLst>
              <a:path w="176452" h="201660">
                <a:moveTo>
                  <a:pt x="133442" y="-3899"/>
                </a:moveTo>
                <a:cubicBezTo>
                  <a:pt x="138129" y="-512"/>
                  <a:pt x="139862" y="5632"/>
                  <a:pt x="137735" y="10989"/>
                </a:cubicBezTo>
                <a:lnTo>
                  <a:pt x="106856" y="88226"/>
                </a:lnTo>
                <a:lnTo>
                  <a:pt x="163848" y="88226"/>
                </a:lnTo>
                <a:cubicBezTo>
                  <a:pt x="169166" y="88226"/>
                  <a:pt x="173892" y="91535"/>
                  <a:pt x="175704" y="96537"/>
                </a:cubicBezTo>
                <a:cubicBezTo>
                  <a:pt x="177516" y="101539"/>
                  <a:pt x="175979" y="107132"/>
                  <a:pt x="171923" y="110519"/>
                </a:cubicBezTo>
                <a:lnTo>
                  <a:pt x="58489" y="205047"/>
                </a:lnTo>
                <a:cubicBezTo>
                  <a:pt x="54038" y="208749"/>
                  <a:pt x="47697" y="208946"/>
                  <a:pt x="43010" y="205559"/>
                </a:cubicBezTo>
                <a:cubicBezTo>
                  <a:pt x="38323" y="202172"/>
                  <a:pt x="36590" y="196027"/>
                  <a:pt x="38717" y="190671"/>
                </a:cubicBezTo>
                <a:lnTo>
                  <a:pt x="69596" y="113433"/>
                </a:lnTo>
                <a:lnTo>
                  <a:pt x="12604" y="113433"/>
                </a:lnTo>
                <a:cubicBezTo>
                  <a:pt x="7287" y="113433"/>
                  <a:pt x="2560" y="110125"/>
                  <a:pt x="748" y="105123"/>
                </a:cubicBezTo>
                <a:cubicBezTo>
                  <a:pt x="-1063" y="100121"/>
                  <a:pt x="473" y="94528"/>
                  <a:pt x="4529" y="91141"/>
                </a:cubicBezTo>
                <a:lnTo>
                  <a:pt x="117963" y="-3387"/>
                </a:lnTo>
                <a:cubicBezTo>
                  <a:pt x="122414" y="-7090"/>
                  <a:pt x="128755" y="-7287"/>
                  <a:pt x="133442" y="-3899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64" name="Text 62"/>
          <p:cNvSpPr/>
          <p:nvPr/>
        </p:nvSpPr>
        <p:spPr>
          <a:xfrm>
            <a:off x="10110986" y="1277177"/>
            <a:ext cx="1277177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四川省电力有限公司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10110986" y="1478837"/>
            <a:ext cx="1268775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省际通信网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9791692" y="1747716"/>
            <a:ext cx="1924168" cy="672198"/>
          </a:xfrm>
          <a:custGeom>
            <a:avLst/>
            <a:gdLst/>
            <a:ahLst/>
            <a:cxnLst/>
            <a:rect l="l" t="t" r="r" b="b"/>
            <a:pathLst>
              <a:path w="1924168" h="672198">
                <a:moveTo>
                  <a:pt x="33610" y="0"/>
                </a:moveTo>
                <a:lnTo>
                  <a:pt x="1890558" y="0"/>
                </a:lnTo>
                <a:cubicBezTo>
                  <a:pt x="1909120" y="0"/>
                  <a:pt x="1924168" y="15048"/>
                  <a:pt x="1924168" y="33610"/>
                </a:cubicBezTo>
                <a:lnTo>
                  <a:pt x="1924168" y="638589"/>
                </a:lnTo>
                <a:cubicBezTo>
                  <a:pt x="1924168" y="657151"/>
                  <a:pt x="1909120" y="672198"/>
                  <a:pt x="1890558" y="672198"/>
                </a:cubicBezTo>
                <a:lnTo>
                  <a:pt x="33610" y="672198"/>
                </a:lnTo>
                <a:cubicBezTo>
                  <a:pt x="15048" y="672198"/>
                  <a:pt x="0" y="657151"/>
                  <a:pt x="0" y="638589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67" name="Text 65"/>
          <p:cNvSpPr/>
          <p:nvPr/>
        </p:nvSpPr>
        <p:spPr>
          <a:xfrm>
            <a:off x="9858911" y="1814936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项目名称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9858911" y="2016595"/>
            <a:ext cx="1848546" cy="336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b="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省际骨干通信网与生产办公网融合改造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9791692" y="2487134"/>
            <a:ext cx="1924168" cy="571369"/>
          </a:xfrm>
          <a:custGeom>
            <a:avLst/>
            <a:gdLst/>
            <a:ahLst/>
            <a:cxnLst/>
            <a:rect l="l" t="t" r="r" b="b"/>
            <a:pathLst>
              <a:path w="1924168" h="571369">
                <a:moveTo>
                  <a:pt x="33608" y="0"/>
                </a:moveTo>
                <a:lnTo>
                  <a:pt x="1890560" y="0"/>
                </a:lnTo>
                <a:cubicBezTo>
                  <a:pt x="1909121" y="0"/>
                  <a:pt x="1924168" y="15047"/>
                  <a:pt x="1924168" y="33608"/>
                </a:cubicBezTo>
                <a:lnTo>
                  <a:pt x="1924168" y="537761"/>
                </a:lnTo>
                <a:cubicBezTo>
                  <a:pt x="1924168" y="556322"/>
                  <a:pt x="1909121" y="571369"/>
                  <a:pt x="1890560" y="571369"/>
                </a:cubicBezTo>
                <a:lnTo>
                  <a:pt x="33608" y="571369"/>
                </a:lnTo>
                <a:cubicBezTo>
                  <a:pt x="15047" y="571369"/>
                  <a:pt x="0" y="556322"/>
                  <a:pt x="0" y="537761"/>
                </a:cubicBezTo>
                <a:lnTo>
                  <a:pt x="0" y="33608"/>
                </a:lnTo>
                <a:cubicBezTo>
                  <a:pt x="0" y="15047"/>
                  <a:pt x="15047" y="0"/>
                  <a:pt x="33608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9858911" y="2554354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合同金额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9858911" y="2756014"/>
            <a:ext cx="1873753" cy="2352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23" b="1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980万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9791692" y="3125723"/>
            <a:ext cx="1924168" cy="537759"/>
          </a:xfrm>
          <a:custGeom>
            <a:avLst/>
            <a:gdLst/>
            <a:ahLst/>
            <a:cxnLst/>
            <a:rect l="l" t="t" r="r" b="b"/>
            <a:pathLst>
              <a:path w="1924168" h="537759">
                <a:moveTo>
                  <a:pt x="33610" y="0"/>
                </a:moveTo>
                <a:lnTo>
                  <a:pt x="1890558" y="0"/>
                </a:lnTo>
                <a:cubicBezTo>
                  <a:pt x="1909120" y="0"/>
                  <a:pt x="1924168" y="15048"/>
                  <a:pt x="1924168" y="33610"/>
                </a:cubicBezTo>
                <a:lnTo>
                  <a:pt x="1924168" y="504149"/>
                </a:lnTo>
                <a:cubicBezTo>
                  <a:pt x="1924168" y="522711"/>
                  <a:pt x="1909120" y="537759"/>
                  <a:pt x="1890558" y="537759"/>
                </a:cubicBezTo>
                <a:lnTo>
                  <a:pt x="33610" y="537759"/>
                </a:lnTo>
                <a:cubicBezTo>
                  <a:pt x="15048" y="537759"/>
                  <a:pt x="0" y="522711"/>
                  <a:pt x="0" y="504149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73" name="Text 71"/>
          <p:cNvSpPr/>
          <p:nvPr/>
        </p:nvSpPr>
        <p:spPr>
          <a:xfrm>
            <a:off x="9858911" y="3192943"/>
            <a:ext cx="1848546" cy="1680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完成时间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9858911" y="3394602"/>
            <a:ext cx="1856948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2024年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336099" y="3932361"/>
            <a:ext cx="5671675" cy="2555931"/>
          </a:xfrm>
          <a:custGeom>
            <a:avLst/>
            <a:gdLst/>
            <a:ahLst/>
            <a:cxnLst/>
            <a:rect l="l" t="t" r="r" b="b"/>
            <a:pathLst>
              <a:path w="5671675" h="2924063">
                <a:moveTo>
                  <a:pt x="67224" y="0"/>
                </a:moveTo>
                <a:lnTo>
                  <a:pt x="5604450" y="0"/>
                </a:lnTo>
                <a:cubicBezTo>
                  <a:pt x="5641577" y="0"/>
                  <a:pt x="5671675" y="30097"/>
                  <a:pt x="5671675" y="67224"/>
                </a:cubicBezTo>
                <a:lnTo>
                  <a:pt x="5671675" y="2856839"/>
                </a:lnTo>
                <a:cubicBezTo>
                  <a:pt x="5671675" y="2893966"/>
                  <a:pt x="5641577" y="2924063"/>
                  <a:pt x="5604450" y="2924063"/>
                </a:cubicBezTo>
                <a:lnTo>
                  <a:pt x="67224" y="2924063"/>
                </a:lnTo>
                <a:cubicBezTo>
                  <a:pt x="30097" y="2924063"/>
                  <a:pt x="0" y="2893966"/>
                  <a:pt x="0" y="2856839"/>
                </a:cubicBezTo>
                <a:lnTo>
                  <a:pt x="0" y="67224"/>
                </a:lnTo>
                <a:cubicBezTo>
                  <a:pt x="0" y="30122"/>
                  <a:pt x="30122" y="0"/>
                  <a:pt x="67224" y="0"/>
                </a:cubicBezTo>
                <a:close/>
              </a:path>
            </a:pathLst>
          </a:custGeom>
          <a:gradFill flip="none" rotWithShape="1">
            <a:gsLst>
              <a:gs pos="0">
                <a:srgbClr val="3A4B5C"/>
              </a:gs>
              <a:gs pos="100000">
                <a:srgbClr val="4E8A72"/>
              </a:gs>
            </a:gsLst>
            <a:lin ang="2700000" scaled="1"/>
          </a:gradFill>
          <a:ln/>
          <a:effectLst>
            <a:outerShdw blurRad="50415" dist="3361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76" name="Shape 74"/>
          <p:cNvSpPr/>
          <p:nvPr/>
        </p:nvSpPr>
        <p:spPr>
          <a:xfrm>
            <a:off x="562966" y="4167631"/>
            <a:ext cx="201660" cy="201660"/>
          </a:xfrm>
          <a:custGeom>
            <a:avLst/>
            <a:gdLst/>
            <a:ahLst/>
            <a:cxnLst/>
            <a:rect l="l" t="t" r="r" b="b"/>
            <a:pathLst>
              <a:path w="201660" h="201660">
                <a:moveTo>
                  <a:pt x="25207" y="25207"/>
                </a:moveTo>
                <a:cubicBezTo>
                  <a:pt x="25207" y="18236"/>
                  <a:pt x="19575" y="12604"/>
                  <a:pt x="12604" y="12604"/>
                </a:cubicBezTo>
                <a:cubicBezTo>
                  <a:pt x="5632" y="12604"/>
                  <a:pt x="0" y="18236"/>
                  <a:pt x="0" y="25207"/>
                </a:cubicBezTo>
                <a:lnTo>
                  <a:pt x="0" y="157547"/>
                </a:lnTo>
                <a:cubicBezTo>
                  <a:pt x="0" y="174955"/>
                  <a:pt x="14100" y="189056"/>
                  <a:pt x="31509" y="189056"/>
                </a:cubicBezTo>
                <a:lnTo>
                  <a:pt x="189056" y="189056"/>
                </a:lnTo>
                <a:cubicBezTo>
                  <a:pt x="196027" y="189056"/>
                  <a:pt x="201660" y="183424"/>
                  <a:pt x="201660" y="176452"/>
                </a:cubicBezTo>
                <a:cubicBezTo>
                  <a:pt x="201660" y="169481"/>
                  <a:pt x="196027" y="163848"/>
                  <a:pt x="189056" y="163848"/>
                </a:cubicBezTo>
                <a:lnTo>
                  <a:pt x="31509" y="163848"/>
                </a:lnTo>
                <a:cubicBezTo>
                  <a:pt x="28043" y="163848"/>
                  <a:pt x="25207" y="161013"/>
                  <a:pt x="25207" y="157547"/>
                </a:cubicBezTo>
                <a:lnTo>
                  <a:pt x="25207" y="25207"/>
                </a:lnTo>
                <a:close/>
                <a:moveTo>
                  <a:pt x="185353" y="59316"/>
                </a:moveTo>
                <a:cubicBezTo>
                  <a:pt x="190277" y="54393"/>
                  <a:pt x="190277" y="46397"/>
                  <a:pt x="185353" y="41474"/>
                </a:cubicBezTo>
                <a:cubicBezTo>
                  <a:pt x="180430" y="36551"/>
                  <a:pt x="172435" y="36551"/>
                  <a:pt x="167511" y="41474"/>
                </a:cubicBezTo>
                <a:lnTo>
                  <a:pt x="126037" y="82988"/>
                </a:lnTo>
                <a:lnTo>
                  <a:pt x="103429" y="60419"/>
                </a:lnTo>
                <a:cubicBezTo>
                  <a:pt x="98506" y="55496"/>
                  <a:pt x="90510" y="55496"/>
                  <a:pt x="85587" y="60419"/>
                </a:cubicBezTo>
                <a:lnTo>
                  <a:pt x="47776" y="98230"/>
                </a:lnTo>
                <a:cubicBezTo>
                  <a:pt x="42853" y="103154"/>
                  <a:pt x="42853" y="111149"/>
                  <a:pt x="47776" y="116072"/>
                </a:cubicBezTo>
                <a:cubicBezTo>
                  <a:pt x="52699" y="120996"/>
                  <a:pt x="60695" y="120996"/>
                  <a:pt x="65618" y="116072"/>
                </a:cubicBezTo>
                <a:lnTo>
                  <a:pt x="94528" y="87163"/>
                </a:lnTo>
                <a:lnTo>
                  <a:pt x="117136" y="109771"/>
                </a:lnTo>
                <a:cubicBezTo>
                  <a:pt x="122059" y="114694"/>
                  <a:pt x="130055" y="114694"/>
                  <a:pt x="134978" y="109771"/>
                </a:cubicBezTo>
                <a:lnTo>
                  <a:pt x="185393" y="59356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7" name="Text 75"/>
          <p:cNvSpPr/>
          <p:nvPr/>
        </p:nvSpPr>
        <p:spPr>
          <a:xfrm>
            <a:off x="890663" y="4134021"/>
            <a:ext cx="907468" cy="2688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8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业绩统计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537759" y="4537340"/>
            <a:ext cx="2571159" cy="840248"/>
          </a:xfrm>
          <a:custGeom>
            <a:avLst/>
            <a:gdLst/>
            <a:ahLst/>
            <a:cxnLst/>
            <a:rect l="l" t="t" r="r" b="b"/>
            <a:pathLst>
              <a:path w="2571159" h="840248">
                <a:moveTo>
                  <a:pt x="67220" y="0"/>
                </a:moveTo>
                <a:lnTo>
                  <a:pt x="2503939" y="0"/>
                </a:lnTo>
                <a:cubicBezTo>
                  <a:pt x="2541064" y="0"/>
                  <a:pt x="2571159" y="30095"/>
                  <a:pt x="2571159" y="67220"/>
                </a:cubicBezTo>
                <a:lnTo>
                  <a:pt x="2571159" y="773028"/>
                </a:lnTo>
                <a:cubicBezTo>
                  <a:pt x="2571159" y="810153"/>
                  <a:pt x="2541064" y="840248"/>
                  <a:pt x="2503939" y="840248"/>
                </a:cubicBezTo>
                <a:lnTo>
                  <a:pt x="67220" y="840248"/>
                </a:lnTo>
                <a:cubicBezTo>
                  <a:pt x="30095" y="840248"/>
                  <a:pt x="0" y="810153"/>
                  <a:pt x="0" y="773028"/>
                </a:cubicBezTo>
                <a:lnTo>
                  <a:pt x="0" y="67220"/>
                </a:lnTo>
                <a:cubicBezTo>
                  <a:pt x="0" y="30095"/>
                  <a:pt x="30095" y="0"/>
                  <a:pt x="6722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79" name="Text 77"/>
          <p:cNvSpPr/>
          <p:nvPr/>
        </p:nvSpPr>
        <p:spPr>
          <a:xfrm>
            <a:off x="596576" y="4671779"/>
            <a:ext cx="2453524" cy="336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382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10+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638589" y="5041489"/>
            <a:ext cx="2369500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59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大型项目经验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3240557" y="4537340"/>
            <a:ext cx="2571159" cy="840248"/>
          </a:xfrm>
          <a:custGeom>
            <a:avLst/>
            <a:gdLst/>
            <a:ahLst/>
            <a:cxnLst/>
            <a:rect l="l" t="t" r="r" b="b"/>
            <a:pathLst>
              <a:path w="2571159" h="840248">
                <a:moveTo>
                  <a:pt x="67220" y="0"/>
                </a:moveTo>
                <a:lnTo>
                  <a:pt x="2503939" y="0"/>
                </a:lnTo>
                <a:cubicBezTo>
                  <a:pt x="2541064" y="0"/>
                  <a:pt x="2571159" y="30095"/>
                  <a:pt x="2571159" y="67220"/>
                </a:cubicBezTo>
                <a:lnTo>
                  <a:pt x="2571159" y="773028"/>
                </a:lnTo>
                <a:cubicBezTo>
                  <a:pt x="2571159" y="810153"/>
                  <a:pt x="2541064" y="840248"/>
                  <a:pt x="2503939" y="840248"/>
                </a:cubicBezTo>
                <a:lnTo>
                  <a:pt x="67220" y="840248"/>
                </a:lnTo>
                <a:cubicBezTo>
                  <a:pt x="30095" y="840248"/>
                  <a:pt x="0" y="810153"/>
                  <a:pt x="0" y="773028"/>
                </a:cubicBezTo>
                <a:lnTo>
                  <a:pt x="0" y="67220"/>
                </a:lnTo>
                <a:cubicBezTo>
                  <a:pt x="0" y="30095"/>
                  <a:pt x="30095" y="0"/>
                  <a:pt x="6722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82" name="Text 80"/>
          <p:cNvSpPr/>
          <p:nvPr/>
        </p:nvSpPr>
        <p:spPr>
          <a:xfrm>
            <a:off x="3299374" y="4671779"/>
            <a:ext cx="2453524" cy="3360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382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4,650万+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3341387" y="5041489"/>
            <a:ext cx="2369500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59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累计合同金额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537759" y="5512028"/>
            <a:ext cx="5268356" cy="705808"/>
          </a:xfrm>
          <a:custGeom>
            <a:avLst/>
            <a:gdLst/>
            <a:ahLst/>
            <a:cxnLst/>
            <a:rect l="l" t="t" r="r" b="b"/>
            <a:pathLst>
              <a:path w="5268356" h="705808">
                <a:moveTo>
                  <a:pt x="67221" y="0"/>
                </a:moveTo>
                <a:lnTo>
                  <a:pt x="5201134" y="0"/>
                </a:lnTo>
                <a:cubicBezTo>
                  <a:pt x="5238260" y="0"/>
                  <a:pt x="5268356" y="30096"/>
                  <a:pt x="5268356" y="67221"/>
                </a:cubicBezTo>
                <a:lnTo>
                  <a:pt x="5268356" y="638587"/>
                </a:lnTo>
                <a:cubicBezTo>
                  <a:pt x="5268356" y="675712"/>
                  <a:pt x="5238260" y="705808"/>
                  <a:pt x="5201134" y="705808"/>
                </a:cubicBezTo>
                <a:lnTo>
                  <a:pt x="67221" y="705808"/>
                </a:lnTo>
                <a:cubicBezTo>
                  <a:pt x="30096" y="705808"/>
                  <a:pt x="0" y="675712"/>
                  <a:pt x="0" y="638587"/>
                </a:cubicBezTo>
                <a:lnTo>
                  <a:pt x="0" y="67221"/>
                </a:lnTo>
                <a:cubicBezTo>
                  <a:pt x="0" y="30121"/>
                  <a:pt x="30121" y="0"/>
                  <a:pt x="67221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85" name="Text 83"/>
          <p:cNvSpPr/>
          <p:nvPr/>
        </p:nvSpPr>
        <p:spPr>
          <a:xfrm>
            <a:off x="672198" y="5646467"/>
            <a:ext cx="5066696" cy="4369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9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涵盖</a:t>
            </a:r>
            <a:r>
              <a:rPr lang="en-US" sz="1059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政府、教育、医疗、制造、能源</a:t>
            </a:r>
            <a:r>
              <a:rPr lang="en-US" sz="1059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等多个行业,具备跨行业、复杂场景的通信网络建设能力</a:t>
            </a:r>
            <a:endParaRPr lang="en-US" sz="1600" dirty="0"/>
          </a:p>
        </p:txBody>
      </p:sp>
      <p:sp>
        <p:nvSpPr>
          <p:cNvPr id="86" name="Shape 84"/>
          <p:cNvSpPr/>
          <p:nvPr/>
        </p:nvSpPr>
        <p:spPr>
          <a:xfrm>
            <a:off x="6178625" y="3949166"/>
            <a:ext cx="5671675" cy="2806428"/>
          </a:xfrm>
          <a:custGeom>
            <a:avLst/>
            <a:gdLst/>
            <a:ahLst/>
            <a:cxnLst/>
            <a:rect l="l" t="t" r="r" b="b"/>
            <a:pathLst>
              <a:path w="5671675" h="2907258">
                <a:moveTo>
                  <a:pt x="33610" y="0"/>
                </a:moveTo>
                <a:lnTo>
                  <a:pt x="5638065" y="0"/>
                </a:lnTo>
                <a:cubicBezTo>
                  <a:pt x="5656627" y="0"/>
                  <a:pt x="5671675" y="15048"/>
                  <a:pt x="5671675" y="33610"/>
                </a:cubicBezTo>
                <a:lnTo>
                  <a:pt x="5671675" y="2840043"/>
                </a:lnTo>
                <a:cubicBezTo>
                  <a:pt x="5671675" y="2877165"/>
                  <a:pt x="5641581" y="2907258"/>
                  <a:pt x="5604459" y="2907258"/>
                </a:cubicBezTo>
                <a:lnTo>
                  <a:pt x="67216" y="2907258"/>
                </a:lnTo>
                <a:cubicBezTo>
                  <a:pt x="30094" y="2907258"/>
                  <a:pt x="0" y="2877165"/>
                  <a:pt x="0" y="2840043"/>
                </a:cubicBez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0415" dist="3361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87" name="Shape 85"/>
          <p:cNvSpPr/>
          <p:nvPr/>
        </p:nvSpPr>
        <p:spPr>
          <a:xfrm>
            <a:off x="6178625" y="3949166"/>
            <a:ext cx="5671675" cy="33610"/>
          </a:xfrm>
          <a:custGeom>
            <a:avLst/>
            <a:gdLst/>
            <a:ahLst/>
            <a:cxnLst/>
            <a:rect l="l" t="t" r="r" b="b"/>
            <a:pathLst>
              <a:path w="5671675" h="33610">
                <a:moveTo>
                  <a:pt x="33610" y="0"/>
                </a:moveTo>
                <a:lnTo>
                  <a:pt x="5638065" y="0"/>
                </a:lnTo>
                <a:cubicBezTo>
                  <a:pt x="5656627" y="0"/>
                  <a:pt x="5671675" y="15048"/>
                  <a:pt x="5671675" y="33610"/>
                </a:cubicBezTo>
                <a:lnTo>
                  <a:pt x="5671675" y="33610"/>
                </a:lnTo>
                <a:lnTo>
                  <a:pt x="0" y="33610"/>
                </a:lnTo>
                <a:lnTo>
                  <a:pt x="0" y="33610"/>
                </a:lnTo>
                <a:cubicBezTo>
                  <a:pt x="0" y="15048"/>
                  <a:pt x="15048" y="0"/>
                  <a:pt x="33610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88" name="Shape 86"/>
          <p:cNvSpPr/>
          <p:nvPr/>
        </p:nvSpPr>
        <p:spPr>
          <a:xfrm>
            <a:off x="6405492" y="4201241"/>
            <a:ext cx="201660" cy="201660"/>
          </a:xfrm>
          <a:custGeom>
            <a:avLst/>
            <a:gdLst/>
            <a:ahLst/>
            <a:cxnLst/>
            <a:rect l="l" t="t" r="r" b="b"/>
            <a:pathLst>
              <a:path w="201660" h="201660">
                <a:moveTo>
                  <a:pt x="56835" y="0"/>
                </a:moveTo>
                <a:lnTo>
                  <a:pt x="145061" y="0"/>
                </a:lnTo>
                <a:cubicBezTo>
                  <a:pt x="155498" y="0"/>
                  <a:pt x="164006" y="8586"/>
                  <a:pt x="163612" y="18984"/>
                </a:cubicBezTo>
                <a:cubicBezTo>
                  <a:pt x="163533" y="21072"/>
                  <a:pt x="163455" y="23159"/>
                  <a:pt x="163336" y="25207"/>
                </a:cubicBezTo>
                <a:lnTo>
                  <a:pt x="182872" y="25207"/>
                </a:lnTo>
                <a:cubicBezTo>
                  <a:pt x="193152" y="25207"/>
                  <a:pt x="202211" y="33715"/>
                  <a:pt x="201423" y="44822"/>
                </a:cubicBezTo>
                <a:cubicBezTo>
                  <a:pt x="198469" y="85666"/>
                  <a:pt x="177594" y="108116"/>
                  <a:pt x="154947" y="119854"/>
                </a:cubicBezTo>
                <a:cubicBezTo>
                  <a:pt x="148724" y="123083"/>
                  <a:pt x="142383" y="125486"/>
                  <a:pt x="136357" y="127258"/>
                </a:cubicBezTo>
                <a:cubicBezTo>
                  <a:pt x="128400" y="138523"/>
                  <a:pt x="120129" y="144470"/>
                  <a:pt x="113552" y="147660"/>
                </a:cubicBezTo>
                <a:lnTo>
                  <a:pt x="113552" y="176452"/>
                </a:lnTo>
                <a:lnTo>
                  <a:pt x="138759" y="176452"/>
                </a:lnTo>
                <a:cubicBezTo>
                  <a:pt x="145731" y="176452"/>
                  <a:pt x="151363" y="182084"/>
                  <a:pt x="151363" y="189056"/>
                </a:cubicBezTo>
                <a:cubicBezTo>
                  <a:pt x="151363" y="196027"/>
                  <a:pt x="145731" y="201660"/>
                  <a:pt x="138759" y="201660"/>
                </a:cubicBezTo>
                <a:lnTo>
                  <a:pt x="63137" y="201660"/>
                </a:lnTo>
                <a:cubicBezTo>
                  <a:pt x="56165" y="201660"/>
                  <a:pt x="50533" y="196027"/>
                  <a:pt x="50533" y="189056"/>
                </a:cubicBezTo>
                <a:cubicBezTo>
                  <a:pt x="50533" y="182084"/>
                  <a:pt x="56165" y="176452"/>
                  <a:pt x="63137" y="176452"/>
                </a:cubicBezTo>
                <a:lnTo>
                  <a:pt x="88344" y="176452"/>
                </a:lnTo>
                <a:lnTo>
                  <a:pt x="88344" y="147660"/>
                </a:lnTo>
                <a:cubicBezTo>
                  <a:pt x="82042" y="144628"/>
                  <a:pt x="74204" y="138995"/>
                  <a:pt x="66563" y="128637"/>
                </a:cubicBezTo>
                <a:cubicBezTo>
                  <a:pt x="59316" y="126746"/>
                  <a:pt x="51439" y="123871"/>
                  <a:pt x="43759" y="119538"/>
                </a:cubicBezTo>
                <a:cubicBezTo>
                  <a:pt x="22450" y="107604"/>
                  <a:pt x="3230" y="85115"/>
                  <a:pt x="473" y="44743"/>
                </a:cubicBezTo>
                <a:cubicBezTo>
                  <a:pt x="-276" y="33676"/>
                  <a:pt x="8744" y="25168"/>
                  <a:pt x="19024" y="25168"/>
                </a:cubicBezTo>
                <a:lnTo>
                  <a:pt x="38560" y="25168"/>
                </a:lnTo>
                <a:cubicBezTo>
                  <a:pt x="38441" y="23120"/>
                  <a:pt x="38363" y="21072"/>
                  <a:pt x="38284" y="18945"/>
                </a:cubicBezTo>
                <a:cubicBezTo>
                  <a:pt x="37890" y="8508"/>
                  <a:pt x="46397" y="-39"/>
                  <a:pt x="56835" y="-39"/>
                </a:cubicBezTo>
                <a:close/>
                <a:moveTo>
                  <a:pt x="39977" y="44113"/>
                </a:moveTo>
                <a:lnTo>
                  <a:pt x="19339" y="44113"/>
                </a:lnTo>
                <a:cubicBezTo>
                  <a:pt x="21781" y="77474"/>
                  <a:pt x="37102" y="94173"/>
                  <a:pt x="52896" y="103035"/>
                </a:cubicBezTo>
                <a:cubicBezTo>
                  <a:pt x="47225" y="88344"/>
                  <a:pt x="42538" y="69163"/>
                  <a:pt x="39977" y="44113"/>
                </a:cubicBezTo>
                <a:close/>
                <a:moveTo>
                  <a:pt x="149669" y="101145"/>
                </a:moveTo>
                <a:cubicBezTo>
                  <a:pt x="165621" y="91771"/>
                  <a:pt x="180036" y="75110"/>
                  <a:pt x="182478" y="44113"/>
                </a:cubicBezTo>
                <a:lnTo>
                  <a:pt x="161879" y="44113"/>
                </a:lnTo>
                <a:cubicBezTo>
                  <a:pt x="159437" y="68099"/>
                  <a:pt x="155026" y="86729"/>
                  <a:pt x="149669" y="101145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89" name="Text 87"/>
          <p:cNvSpPr/>
          <p:nvPr/>
        </p:nvSpPr>
        <p:spPr>
          <a:xfrm>
            <a:off x="6733188" y="4167631"/>
            <a:ext cx="907468" cy="2688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88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核心优势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6380284" y="4570950"/>
            <a:ext cx="5268356" cy="630186"/>
          </a:xfrm>
          <a:custGeom>
            <a:avLst/>
            <a:gdLst/>
            <a:ahLst/>
            <a:cxnLst/>
            <a:rect l="l" t="t" r="r" b="b"/>
            <a:pathLst>
              <a:path w="5268356" h="630186">
                <a:moveTo>
                  <a:pt x="33608" y="0"/>
                </a:moveTo>
                <a:lnTo>
                  <a:pt x="5234748" y="0"/>
                </a:lnTo>
                <a:cubicBezTo>
                  <a:pt x="5253309" y="0"/>
                  <a:pt x="5268356" y="15047"/>
                  <a:pt x="5268356" y="33608"/>
                </a:cubicBezTo>
                <a:lnTo>
                  <a:pt x="5268356" y="596578"/>
                </a:lnTo>
                <a:cubicBezTo>
                  <a:pt x="5268356" y="615139"/>
                  <a:pt x="5253309" y="630186"/>
                  <a:pt x="5234748" y="630186"/>
                </a:cubicBezTo>
                <a:lnTo>
                  <a:pt x="33608" y="630186"/>
                </a:lnTo>
                <a:cubicBezTo>
                  <a:pt x="15047" y="630186"/>
                  <a:pt x="0" y="615139"/>
                  <a:pt x="0" y="596578"/>
                </a:cubicBezTo>
                <a:lnTo>
                  <a:pt x="0" y="33608"/>
                </a:lnTo>
                <a:cubicBezTo>
                  <a:pt x="0" y="15047"/>
                  <a:pt x="15047" y="0"/>
                  <a:pt x="33608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91" name="Shape 89"/>
          <p:cNvSpPr/>
          <p:nvPr/>
        </p:nvSpPr>
        <p:spPr>
          <a:xfrm>
            <a:off x="6502120" y="4705389"/>
            <a:ext cx="151245" cy="151245"/>
          </a:xfrm>
          <a:custGeom>
            <a:avLst/>
            <a:gdLst/>
            <a:ahLst/>
            <a:cxnLst/>
            <a:rect l="l" t="t" r="r" b="b"/>
            <a:pathLst>
              <a:path w="151245" h="151245">
                <a:moveTo>
                  <a:pt x="75622" y="151245"/>
                </a:moveTo>
                <a:cubicBezTo>
                  <a:pt x="117359" y="151245"/>
                  <a:pt x="151245" y="117359"/>
                  <a:pt x="151245" y="75622"/>
                </a:cubicBezTo>
                <a:cubicBezTo>
                  <a:pt x="151245" y="33885"/>
                  <a:pt x="117359" y="0"/>
                  <a:pt x="75622" y="0"/>
                </a:cubicBezTo>
                <a:cubicBezTo>
                  <a:pt x="33885" y="0"/>
                  <a:pt x="0" y="33885"/>
                  <a:pt x="0" y="75622"/>
                </a:cubicBezTo>
                <a:cubicBezTo>
                  <a:pt x="0" y="117359"/>
                  <a:pt x="33885" y="151245"/>
                  <a:pt x="75622" y="151245"/>
                </a:cubicBezTo>
                <a:close/>
                <a:moveTo>
                  <a:pt x="100554" y="62832"/>
                </a:moveTo>
                <a:lnTo>
                  <a:pt x="76922" y="100643"/>
                </a:lnTo>
                <a:cubicBezTo>
                  <a:pt x="75681" y="102622"/>
                  <a:pt x="73555" y="103863"/>
                  <a:pt x="71221" y="103981"/>
                </a:cubicBezTo>
                <a:cubicBezTo>
                  <a:pt x="68887" y="104099"/>
                  <a:pt x="66642" y="103035"/>
                  <a:pt x="65254" y="101145"/>
                </a:cubicBezTo>
                <a:lnTo>
                  <a:pt x="51075" y="82239"/>
                </a:lnTo>
                <a:cubicBezTo>
                  <a:pt x="48711" y="79108"/>
                  <a:pt x="49361" y="74677"/>
                  <a:pt x="52493" y="72314"/>
                </a:cubicBezTo>
                <a:cubicBezTo>
                  <a:pt x="55624" y="69951"/>
                  <a:pt x="60055" y="70601"/>
                  <a:pt x="62418" y="73732"/>
                </a:cubicBezTo>
                <a:lnTo>
                  <a:pt x="70394" y="84366"/>
                </a:lnTo>
                <a:lnTo>
                  <a:pt x="88531" y="55328"/>
                </a:lnTo>
                <a:cubicBezTo>
                  <a:pt x="90599" y="52020"/>
                  <a:pt x="94971" y="50986"/>
                  <a:pt x="98309" y="53083"/>
                </a:cubicBezTo>
                <a:cubicBezTo>
                  <a:pt x="101647" y="55181"/>
                  <a:pt x="102651" y="59523"/>
                  <a:pt x="100554" y="62861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92" name="Text 90"/>
          <p:cNvSpPr/>
          <p:nvPr/>
        </p:nvSpPr>
        <p:spPr>
          <a:xfrm>
            <a:off x="6771000" y="4671779"/>
            <a:ext cx="2419915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丰富的骨干网建设经验</a:t>
            </a:r>
            <a:endParaRPr lang="en-US" sz="1600" dirty="0"/>
          </a:p>
        </p:txBody>
      </p:sp>
      <p:sp>
        <p:nvSpPr>
          <p:cNvPr id="93" name="Text 91"/>
          <p:cNvSpPr/>
          <p:nvPr/>
        </p:nvSpPr>
        <p:spPr>
          <a:xfrm>
            <a:off x="6771000" y="4907049"/>
            <a:ext cx="2411512" cy="1932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成功交付多个省际、全国级骨干通信网络项目</a:t>
            </a:r>
            <a:endParaRPr lang="en-US" sz="1600" dirty="0"/>
          </a:p>
        </p:txBody>
      </p:sp>
      <p:sp>
        <p:nvSpPr>
          <p:cNvPr id="94" name="Shape 92"/>
          <p:cNvSpPr/>
          <p:nvPr/>
        </p:nvSpPr>
        <p:spPr>
          <a:xfrm>
            <a:off x="6380284" y="5299865"/>
            <a:ext cx="5268356" cy="630186"/>
          </a:xfrm>
          <a:custGeom>
            <a:avLst/>
            <a:gdLst/>
            <a:ahLst/>
            <a:cxnLst/>
            <a:rect l="l" t="t" r="r" b="b"/>
            <a:pathLst>
              <a:path w="5268356" h="630186">
                <a:moveTo>
                  <a:pt x="33608" y="0"/>
                </a:moveTo>
                <a:lnTo>
                  <a:pt x="5234748" y="0"/>
                </a:lnTo>
                <a:cubicBezTo>
                  <a:pt x="5253309" y="0"/>
                  <a:pt x="5268356" y="15047"/>
                  <a:pt x="5268356" y="33608"/>
                </a:cubicBezTo>
                <a:lnTo>
                  <a:pt x="5268356" y="596578"/>
                </a:lnTo>
                <a:cubicBezTo>
                  <a:pt x="5268356" y="615139"/>
                  <a:pt x="5253309" y="630186"/>
                  <a:pt x="5234748" y="630186"/>
                </a:cubicBezTo>
                <a:lnTo>
                  <a:pt x="33608" y="630186"/>
                </a:lnTo>
                <a:cubicBezTo>
                  <a:pt x="15047" y="630186"/>
                  <a:pt x="0" y="615139"/>
                  <a:pt x="0" y="596578"/>
                </a:cubicBezTo>
                <a:lnTo>
                  <a:pt x="0" y="33608"/>
                </a:lnTo>
                <a:cubicBezTo>
                  <a:pt x="0" y="15047"/>
                  <a:pt x="15047" y="0"/>
                  <a:pt x="33608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95" name="Shape 93"/>
          <p:cNvSpPr/>
          <p:nvPr/>
        </p:nvSpPr>
        <p:spPr>
          <a:xfrm>
            <a:off x="6502120" y="5434305"/>
            <a:ext cx="151245" cy="151245"/>
          </a:xfrm>
          <a:custGeom>
            <a:avLst/>
            <a:gdLst/>
            <a:ahLst/>
            <a:cxnLst/>
            <a:rect l="l" t="t" r="r" b="b"/>
            <a:pathLst>
              <a:path w="151245" h="151245">
                <a:moveTo>
                  <a:pt x="75622" y="151245"/>
                </a:moveTo>
                <a:cubicBezTo>
                  <a:pt x="117359" y="151245"/>
                  <a:pt x="151245" y="117359"/>
                  <a:pt x="151245" y="75622"/>
                </a:cubicBezTo>
                <a:cubicBezTo>
                  <a:pt x="151245" y="33885"/>
                  <a:pt x="117359" y="0"/>
                  <a:pt x="75622" y="0"/>
                </a:cubicBezTo>
                <a:cubicBezTo>
                  <a:pt x="33885" y="0"/>
                  <a:pt x="0" y="33885"/>
                  <a:pt x="0" y="75622"/>
                </a:cubicBezTo>
                <a:cubicBezTo>
                  <a:pt x="0" y="117359"/>
                  <a:pt x="33885" y="151245"/>
                  <a:pt x="75622" y="151245"/>
                </a:cubicBezTo>
                <a:close/>
                <a:moveTo>
                  <a:pt x="100554" y="62832"/>
                </a:moveTo>
                <a:lnTo>
                  <a:pt x="76922" y="100643"/>
                </a:lnTo>
                <a:cubicBezTo>
                  <a:pt x="75681" y="102622"/>
                  <a:pt x="73555" y="103863"/>
                  <a:pt x="71221" y="103981"/>
                </a:cubicBezTo>
                <a:cubicBezTo>
                  <a:pt x="68887" y="104099"/>
                  <a:pt x="66642" y="103035"/>
                  <a:pt x="65254" y="101145"/>
                </a:cubicBezTo>
                <a:lnTo>
                  <a:pt x="51075" y="82239"/>
                </a:lnTo>
                <a:cubicBezTo>
                  <a:pt x="48711" y="79108"/>
                  <a:pt x="49361" y="74677"/>
                  <a:pt x="52493" y="72314"/>
                </a:cubicBezTo>
                <a:cubicBezTo>
                  <a:pt x="55624" y="69951"/>
                  <a:pt x="60055" y="70601"/>
                  <a:pt x="62418" y="73732"/>
                </a:cubicBezTo>
                <a:lnTo>
                  <a:pt x="70394" y="84366"/>
                </a:lnTo>
                <a:lnTo>
                  <a:pt x="88531" y="55328"/>
                </a:lnTo>
                <a:cubicBezTo>
                  <a:pt x="90599" y="52020"/>
                  <a:pt x="94971" y="50986"/>
                  <a:pt x="98309" y="53083"/>
                </a:cubicBezTo>
                <a:cubicBezTo>
                  <a:pt x="101647" y="55181"/>
                  <a:pt x="102651" y="59523"/>
                  <a:pt x="100554" y="62861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96" name="Text 94"/>
          <p:cNvSpPr/>
          <p:nvPr/>
        </p:nvSpPr>
        <p:spPr>
          <a:xfrm>
            <a:off x="6771000" y="5400695"/>
            <a:ext cx="2655184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多品牌设备集成能力</a:t>
            </a:r>
            <a:endParaRPr lang="en-US" sz="1600" dirty="0"/>
          </a:p>
        </p:txBody>
      </p:sp>
      <p:sp>
        <p:nvSpPr>
          <p:cNvPr id="97" name="Text 95"/>
          <p:cNvSpPr/>
          <p:nvPr/>
        </p:nvSpPr>
        <p:spPr>
          <a:xfrm>
            <a:off x="6771000" y="5635964"/>
            <a:ext cx="2646782" cy="1932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熟练操作新华三、华为、浪潮、锐捷等多品牌设备</a:t>
            </a:r>
            <a:endParaRPr lang="en-US" sz="1600" dirty="0"/>
          </a:p>
        </p:txBody>
      </p:sp>
      <p:sp>
        <p:nvSpPr>
          <p:cNvPr id="98" name="Shape 96"/>
          <p:cNvSpPr/>
          <p:nvPr/>
        </p:nvSpPr>
        <p:spPr>
          <a:xfrm>
            <a:off x="6380284" y="6028780"/>
            <a:ext cx="5268356" cy="630186"/>
          </a:xfrm>
          <a:custGeom>
            <a:avLst/>
            <a:gdLst/>
            <a:ahLst/>
            <a:cxnLst/>
            <a:rect l="l" t="t" r="r" b="b"/>
            <a:pathLst>
              <a:path w="5268356" h="630186">
                <a:moveTo>
                  <a:pt x="33608" y="0"/>
                </a:moveTo>
                <a:lnTo>
                  <a:pt x="5234748" y="0"/>
                </a:lnTo>
                <a:cubicBezTo>
                  <a:pt x="5253309" y="0"/>
                  <a:pt x="5268356" y="15047"/>
                  <a:pt x="5268356" y="33608"/>
                </a:cubicBezTo>
                <a:lnTo>
                  <a:pt x="5268356" y="596578"/>
                </a:lnTo>
                <a:cubicBezTo>
                  <a:pt x="5268356" y="615139"/>
                  <a:pt x="5253309" y="630186"/>
                  <a:pt x="5234748" y="630186"/>
                </a:cubicBezTo>
                <a:lnTo>
                  <a:pt x="33608" y="630186"/>
                </a:lnTo>
                <a:cubicBezTo>
                  <a:pt x="15047" y="630186"/>
                  <a:pt x="0" y="615139"/>
                  <a:pt x="0" y="596578"/>
                </a:cubicBezTo>
                <a:lnTo>
                  <a:pt x="0" y="33608"/>
                </a:lnTo>
                <a:cubicBezTo>
                  <a:pt x="0" y="15047"/>
                  <a:pt x="15047" y="0"/>
                  <a:pt x="33608" y="0"/>
                </a:cubicBezTo>
                <a:close/>
              </a:path>
            </a:pathLst>
          </a:custGeom>
          <a:solidFill>
            <a:srgbClr val="3A4B5C">
              <a:alpha val="5098"/>
            </a:srgbClr>
          </a:solidFill>
          <a:ln/>
        </p:spPr>
      </p:sp>
      <p:sp>
        <p:nvSpPr>
          <p:cNvPr id="99" name="Shape 97"/>
          <p:cNvSpPr/>
          <p:nvPr/>
        </p:nvSpPr>
        <p:spPr>
          <a:xfrm>
            <a:off x="6502120" y="6163220"/>
            <a:ext cx="151245" cy="151245"/>
          </a:xfrm>
          <a:custGeom>
            <a:avLst/>
            <a:gdLst/>
            <a:ahLst/>
            <a:cxnLst/>
            <a:rect l="l" t="t" r="r" b="b"/>
            <a:pathLst>
              <a:path w="151245" h="151245">
                <a:moveTo>
                  <a:pt x="75622" y="151245"/>
                </a:moveTo>
                <a:cubicBezTo>
                  <a:pt x="117359" y="151245"/>
                  <a:pt x="151245" y="117359"/>
                  <a:pt x="151245" y="75622"/>
                </a:cubicBezTo>
                <a:cubicBezTo>
                  <a:pt x="151245" y="33885"/>
                  <a:pt x="117359" y="0"/>
                  <a:pt x="75622" y="0"/>
                </a:cubicBezTo>
                <a:cubicBezTo>
                  <a:pt x="33885" y="0"/>
                  <a:pt x="0" y="33885"/>
                  <a:pt x="0" y="75622"/>
                </a:cubicBezTo>
                <a:cubicBezTo>
                  <a:pt x="0" y="117359"/>
                  <a:pt x="33885" y="151245"/>
                  <a:pt x="75622" y="151245"/>
                </a:cubicBezTo>
                <a:close/>
                <a:moveTo>
                  <a:pt x="100554" y="62832"/>
                </a:moveTo>
                <a:lnTo>
                  <a:pt x="76922" y="100643"/>
                </a:lnTo>
                <a:cubicBezTo>
                  <a:pt x="75681" y="102622"/>
                  <a:pt x="73555" y="103863"/>
                  <a:pt x="71221" y="103981"/>
                </a:cubicBezTo>
                <a:cubicBezTo>
                  <a:pt x="68887" y="104099"/>
                  <a:pt x="66642" y="103035"/>
                  <a:pt x="65254" y="101145"/>
                </a:cubicBezTo>
                <a:lnTo>
                  <a:pt x="51075" y="82239"/>
                </a:lnTo>
                <a:cubicBezTo>
                  <a:pt x="48711" y="79108"/>
                  <a:pt x="49361" y="74677"/>
                  <a:pt x="52493" y="72314"/>
                </a:cubicBezTo>
                <a:cubicBezTo>
                  <a:pt x="55624" y="69951"/>
                  <a:pt x="60055" y="70601"/>
                  <a:pt x="62418" y="73732"/>
                </a:cubicBezTo>
                <a:lnTo>
                  <a:pt x="70394" y="84366"/>
                </a:lnTo>
                <a:lnTo>
                  <a:pt x="88531" y="55328"/>
                </a:lnTo>
                <a:cubicBezTo>
                  <a:pt x="90599" y="52020"/>
                  <a:pt x="94971" y="50986"/>
                  <a:pt x="98309" y="53083"/>
                </a:cubicBezTo>
                <a:cubicBezTo>
                  <a:pt x="101647" y="55181"/>
                  <a:pt x="102651" y="59523"/>
                  <a:pt x="100554" y="62861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00" name="Text 98"/>
          <p:cNvSpPr/>
          <p:nvPr/>
        </p:nvSpPr>
        <p:spPr>
          <a:xfrm>
            <a:off x="6771000" y="6129610"/>
            <a:ext cx="2537549" cy="2016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9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完善的售后服务体系</a:t>
            </a:r>
            <a:endParaRPr lang="en-US" sz="1600" dirty="0"/>
          </a:p>
        </p:txBody>
      </p:sp>
      <p:sp>
        <p:nvSpPr>
          <p:cNvPr id="101" name="Text 99"/>
          <p:cNvSpPr/>
          <p:nvPr/>
        </p:nvSpPr>
        <p:spPr>
          <a:xfrm>
            <a:off x="6771000" y="6364879"/>
            <a:ext cx="2529147" cy="1932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26" dirty="0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7×24小时响应,定期巡检,专业培训,客户满意度高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273" y="235636"/>
            <a:ext cx="11572364" cy="244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7" b="1" kern="0" spc="37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PROFESSIONAL TEAM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9091" y="663273"/>
            <a:ext cx="11703273" cy="418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99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专业团队与资源保障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4" name="Shape 2"/>
          <p:cNvSpPr/>
          <p:nvPr/>
        </p:nvSpPr>
        <p:spPr>
          <a:xfrm>
            <a:off x="349091" y="1221818"/>
            <a:ext cx="1117091" cy="52364"/>
          </a:xfrm>
          <a:custGeom>
            <a:avLst/>
            <a:gdLst/>
            <a:ahLst/>
            <a:cxnLst/>
            <a:rect l="l" t="t" r="r" b="b"/>
            <a:pathLst>
              <a:path w="1117091" h="52364">
                <a:moveTo>
                  <a:pt x="0" y="0"/>
                </a:moveTo>
                <a:lnTo>
                  <a:pt x="1117091" y="0"/>
                </a:lnTo>
                <a:lnTo>
                  <a:pt x="1117091" y="52364"/>
                </a:lnTo>
                <a:lnTo>
                  <a:pt x="0" y="52364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" name="Shape 3"/>
          <p:cNvSpPr/>
          <p:nvPr/>
        </p:nvSpPr>
        <p:spPr>
          <a:xfrm>
            <a:off x="349091" y="1501091"/>
            <a:ext cx="3351273" cy="34909"/>
          </a:xfrm>
          <a:custGeom>
            <a:avLst/>
            <a:gdLst/>
            <a:ahLst/>
            <a:cxnLst/>
            <a:rect l="l" t="t" r="r" b="b"/>
            <a:pathLst>
              <a:path w="3351273" h="34909">
                <a:moveTo>
                  <a:pt x="0" y="0"/>
                </a:moveTo>
                <a:lnTo>
                  <a:pt x="3351273" y="0"/>
                </a:lnTo>
                <a:lnTo>
                  <a:pt x="3351273" y="34909"/>
                </a:lnTo>
                <a:lnTo>
                  <a:pt x="0" y="34909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6" name="Shape 4"/>
          <p:cNvSpPr/>
          <p:nvPr/>
        </p:nvSpPr>
        <p:spPr>
          <a:xfrm>
            <a:off x="351273" y="1701818"/>
            <a:ext cx="327273" cy="261818"/>
          </a:xfrm>
          <a:custGeom>
            <a:avLst/>
            <a:gdLst/>
            <a:ahLst/>
            <a:cxnLst/>
            <a:rect l="l" t="t" r="r" b="b"/>
            <a:pathLst>
              <a:path w="327273" h="261818">
                <a:moveTo>
                  <a:pt x="163636" y="114545"/>
                </a:moveTo>
                <a:cubicBezTo>
                  <a:pt x="192988" y="114545"/>
                  <a:pt x="216818" y="90715"/>
                  <a:pt x="216818" y="61364"/>
                </a:cubicBezTo>
                <a:cubicBezTo>
                  <a:pt x="216818" y="32012"/>
                  <a:pt x="192988" y="8182"/>
                  <a:pt x="163636" y="8182"/>
                </a:cubicBezTo>
                <a:cubicBezTo>
                  <a:pt x="134285" y="8182"/>
                  <a:pt x="110455" y="32012"/>
                  <a:pt x="110455" y="61364"/>
                </a:cubicBezTo>
                <a:cubicBezTo>
                  <a:pt x="110455" y="90715"/>
                  <a:pt x="134285" y="114545"/>
                  <a:pt x="163636" y="114545"/>
                </a:cubicBezTo>
                <a:close/>
                <a:moveTo>
                  <a:pt x="49091" y="118636"/>
                </a:moveTo>
                <a:cubicBezTo>
                  <a:pt x="69411" y="118636"/>
                  <a:pt x="85909" y="102139"/>
                  <a:pt x="85909" y="81818"/>
                </a:cubicBezTo>
                <a:cubicBezTo>
                  <a:pt x="85909" y="61498"/>
                  <a:pt x="69411" y="45000"/>
                  <a:pt x="49091" y="45000"/>
                </a:cubicBezTo>
                <a:cubicBezTo>
                  <a:pt x="28770" y="45000"/>
                  <a:pt x="12273" y="61498"/>
                  <a:pt x="12273" y="81818"/>
                </a:cubicBezTo>
                <a:cubicBezTo>
                  <a:pt x="12273" y="102139"/>
                  <a:pt x="28770" y="118636"/>
                  <a:pt x="49091" y="118636"/>
                </a:cubicBezTo>
                <a:close/>
                <a:moveTo>
                  <a:pt x="0" y="212727"/>
                </a:moveTo>
                <a:lnTo>
                  <a:pt x="0" y="229091"/>
                </a:lnTo>
                <a:cubicBezTo>
                  <a:pt x="0" y="238142"/>
                  <a:pt x="7313" y="245455"/>
                  <a:pt x="16364" y="245455"/>
                </a:cubicBezTo>
                <a:lnTo>
                  <a:pt x="60699" y="245455"/>
                </a:lnTo>
                <a:cubicBezTo>
                  <a:pt x="58500" y="240443"/>
                  <a:pt x="57273" y="234920"/>
                  <a:pt x="57273" y="229091"/>
                </a:cubicBezTo>
                <a:lnTo>
                  <a:pt x="57273" y="220909"/>
                </a:lnTo>
                <a:cubicBezTo>
                  <a:pt x="57273" y="193705"/>
                  <a:pt x="67500" y="168852"/>
                  <a:pt x="84324" y="150034"/>
                </a:cubicBezTo>
                <a:cubicBezTo>
                  <a:pt x="78341" y="148244"/>
                  <a:pt x="72000" y="147273"/>
                  <a:pt x="65455" y="147273"/>
                </a:cubicBezTo>
                <a:cubicBezTo>
                  <a:pt x="29301" y="147273"/>
                  <a:pt x="0" y="176574"/>
                  <a:pt x="0" y="212727"/>
                </a:cubicBezTo>
                <a:close/>
                <a:moveTo>
                  <a:pt x="315000" y="81818"/>
                </a:moveTo>
                <a:cubicBezTo>
                  <a:pt x="315000" y="61498"/>
                  <a:pt x="298502" y="45000"/>
                  <a:pt x="278182" y="45000"/>
                </a:cubicBezTo>
                <a:cubicBezTo>
                  <a:pt x="257861" y="45000"/>
                  <a:pt x="241364" y="61498"/>
                  <a:pt x="241364" y="81818"/>
                </a:cubicBezTo>
                <a:cubicBezTo>
                  <a:pt x="241364" y="102139"/>
                  <a:pt x="257861" y="118636"/>
                  <a:pt x="278182" y="118636"/>
                </a:cubicBezTo>
                <a:cubicBezTo>
                  <a:pt x="298502" y="118636"/>
                  <a:pt x="315000" y="102139"/>
                  <a:pt x="315000" y="81818"/>
                </a:cubicBezTo>
                <a:close/>
                <a:moveTo>
                  <a:pt x="81818" y="220909"/>
                </a:moveTo>
                <a:lnTo>
                  <a:pt x="81818" y="229091"/>
                </a:lnTo>
                <a:cubicBezTo>
                  <a:pt x="81818" y="238142"/>
                  <a:pt x="89131" y="245455"/>
                  <a:pt x="98182" y="245455"/>
                </a:cubicBezTo>
                <a:lnTo>
                  <a:pt x="178364" y="245455"/>
                </a:lnTo>
                <a:cubicBezTo>
                  <a:pt x="174733" y="234409"/>
                  <a:pt x="175142" y="222750"/>
                  <a:pt x="183835" y="212727"/>
                </a:cubicBezTo>
                <a:cubicBezTo>
                  <a:pt x="176676" y="204443"/>
                  <a:pt x="173352" y="192426"/>
                  <a:pt x="178006" y="180358"/>
                </a:cubicBezTo>
                <a:cubicBezTo>
                  <a:pt x="181381" y="171614"/>
                  <a:pt x="186136" y="163432"/>
                  <a:pt x="192017" y="156170"/>
                </a:cubicBezTo>
                <a:cubicBezTo>
                  <a:pt x="194778" y="152795"/>
                  <a:pt x="197949" y="150188"/>
                  <a:pt x="201375" y="148295"/>
                </a:cubicBezTo>
                <a:cubicBezTo>
                  <a:pt x="190074" y="142415"/>
                  <a:pt x="177239" y="139091"/>
                  <a:pt x="163636" y="139091"/>
                </a:cubicBezTo>
                <a:cubicBezTo>
                  <a:pt x="118432" y="139091"/>
                  <a:pt x="81818" y="175705"/>
                  <a:pt x="81818" y="220909"/>
                </a:cubicBezTo>
                <a:close/>
                <a:moveTo>
                  <a:pt x="319398" y="198358"/>
                </a:moveTo>
                <a:cubicBezTo>
                  <a:pt x="322619" y="196517"/>
                  <a:pt x="324256" y="192682"/>
                  <a:pt x="322875" y="189153"/>
                </a:cubicBezTo>
                <a:cubicBezTo>
                  <a:pt x="320420" y="182812"/>
                  <a:pt x="316994" y="176830"/>
                  <a:pt x="312699" y="171563"/>
                </a:cubicBezTo>
                <a:cubicBezTo>
                  <a:pt x="310347" y="168648"/>
                  <a:pt x="306205" y="168136"/>
                  <a:pt x="302983" y="170028"/>
                </a:cubicBezTo>
                <a:cubicBezTo>
                  <a:pt x="291835" y="176472"/>
                  <a:pt x="278131" y="168597"/>
                  <a:pt x="278131" y="155659"/>
                </a:cubicBezTo>
                <a:cubicBezTo>
                  <a:pt x="278131" y="151926"/>
                  <a:pt x="275625" y="148602"/>
                  <a:pt x="271943" y="148040"/>
                </a:cubicBezTo>
                <a:cubicBezTo>
                  <a:pt x="265347" y="147017"/>
                  <a:pt x="258239" y="147017"/>
                  <a:pt x="251642" y="148040"/>
                </a:cubicBezTo>
                <a:cubicBezTo>
                  <a:pt x="247960" y="148602"/>
                  <a:pt x="245455" y="151926"/>
                  <a:pt x="245455" y="155659"/>
                </a:cubicBezTo>
                <a:cubicBezTo>
                  <a:pt x="245455" y="168545"/>
                  <a:pt x="231750" y="176472"/>
                  <a:pt x="220602" y="170028"/>
                </a:cubicBezTo>
                <a:cubicBezTo>
                  <a:pt x="217381" y="168187"/>
                  <a:pt x="213239" y="168699"/>
                  <a:pt x="210886" y="171563"/>
                </a:cubicBezTo>
                <a:cubicBezTo>
                  <a:pt x="206591" y="176830"/>
                  <a:pt x="203165" y="182812"/>
                  <a:pt x="200710" y="189153"/>
                </a:cubicBezTo>
                <a:cubicBezTo>
                  <a:pt x="199381" y="192631"/>
                  <a:pt x="200966" y="196466"/>
                  <a:pt x="204187" y="198307"/>
                </a:cubicBezTo>
                <a:cubicBezTo>
                  <a:pt x="215386" y="204750"/>
                  <a:pt x="215386" y="220551"/>
                  <a:pt x="204187" y="227045"/>
                </a:cubicBezTo>
                <a:cubicBezTo>
                  <a:pt x="200966" y="228886"/>
                  <a:pt x="199330" y="232722"/>
                  <a:pt x="200710" y="236199"/>
                </a:cubicBezTo>
                <a:cubicBezTo>
                  <a:pt x="203165" y="242540"/>
                  <a:pt x="206591" y="248523"/>
                  <a:pt x="210886" y="253790"/>
                </a:cubicBezTo>
                <a:cubicBezTo>
                  <a:pt x="213239" y="256705"/>
                  <a:pt x="217381" y="257216"/>
                  <a:pt x="220602" y="255324"/>
                </a:cubicBezTo>
                <a:cubicBezTo>
                  <a:pt x="231750" y="248881"/>
                  <a:pt x="245455" y="256807"/>
                  <a:pt x="245455" y="269693"/>
                </a:cubicBezTo>
                <a:cubicBezTo>
                  <a:pt x="245455" y="273426"/>
                  <a:pt x="247960" y="276750"/>
                  <a:pt x="251642" y="277312"/>
                </a:cubicBezTo>
                <a:cubicBezTo>
                  <a:pt x="258239" y="278335"/>
                  <a:pt x="265347" y="278335"/>
                  <a:pt x="271943" y="277312"/>
                </a:cubicBezTo>
                <a:cubicBezTo>
                  <a:pt x="275625" y="276750"/>
                  <a:pt x="278131" y="273426"/>
                  <a:pt x="278131" y="269693"/>
                </a:cubicBezTo>
                <a:cubicBezTo>
                  <a:pt x="278131" y="256807"/>
                  <a:pt x="291835" y="248881"/>
                  <a:pt x="302983" y="255324"/>
                </a:cubicBezTo>
                <a:cubicBezTo>
                  <a:pt x="306205" y="257165"/>
                  <a:pt x="310347" y="256653"/>
                  <a:pt x="312699" y="253790"/>
                </a:cubicBezTo>
                <a:cubicBezTo>
                  <a:pt x="316994" y="248523"/>
                  <a:pt x="320420" y="242540"/>
                  <a:pt x="322875" y="236199"/>
                </a:cubicBezTo>
                <a:cubicBezTo>
                  <a:pt x="324205" y="232722"/>
                  <a:pt x="322619" y="228886"/>
                  <a:pt x="319398" y="227045"/>
                </a:cubicBezTo>
                <a:cubicBezTo>
                  <a:pt x="308199" y="220602"/>
                  <a:pt x="308199" y="204801"/>
                  <a:pt x="319398" y="198307"/>
                </a:cubicBezTo>
                <a:close/>
                <a:moveTo>
                  <a:pt x="241364" y="212727"/>
                </a:moveTo>
                <a:cubicBezTo>
                  <a:pt x="241364" y="201438"/>
                  <a:pt x="250529" y="192273"/>
                  <a:pt x="261818" y="192273"/>
                </a:cubicBezTo>
                <a:cubicBezTo>
                  <a:pt x="273107" y="192273"/>
                  <a:pt x="282273" y="201438"/>
                  <a:pt x="282273" y="212727"/>
                </a:cubicBezTo>
                <a:cubicBezTo>
                  <a:pt x="282273" y="224016"/>
                  <a:pt x="273107" y="233182"/>
                  <a:pt x="261818" y="233182"/>
                </a:cubicBezTo>
                <a:cubicBezTo>
                  <a:pt x="250529" y="233182"/>
                  <a:pt x="241364" y="224016"/>
                  <a:pt x="241364" y="212727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7" name="Text 5"/>
          <p:cNvSpPr/>
          <p:nvPr/>
        </p:nvSpPr>
        <p:spPr>
          <a:xfrm>
            <a:off x="781090" y="1693091"/>
            <a:ext cx="1453091" cy="279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9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专属服务团队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8" name="Shape 6"/>
          <p:cNvSpPr/>
          <p:nvPr/>
        </p:nvSpPr>
        <p:spPr>
          <a:xfrm>
            <a:off x="349091" y="2112000"/>
            <a:ext cx="558545" cy="558545"/>
          </a:xfrm>
          <a:custGeom>
            <a:avLst/>
            <a:gdLst/>
            <a:ahLst/>
            <a:cxnLst/>
            <a:rect l="l" t="t" r="r" b="b"/>
            <a:pathLst>
              <a:path w="558545" h="558545">
                <a:moveTo>
                  <a:pt x="0" y="0"/>
                </a:moveTo>
                <a:lnTo>
                  <a:pt x="558545" y="0"/>
                </a:lnTo>
                <a:lnTo>
                  <a:pt x="558545" y="558545"/>
                </a:lnTo>
                <a:lnTo>
                  <a:pt x="0" y="558545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20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576909" y="2234182"/>
            <a:ext cx="235636" cy="314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62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47273" y="2164364"/>
            <a:ext cx="916364" cy="244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7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项目负责人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11" name="Text 9"/>
          <p:cNvSpPr/>
          <p:nvPr/>
        </p:nvSpPr>
        <p:spPr>
          <a:xfrm>
            <a:off x="1047273" y="2408727"/>
            <a:ext cx="907636" cy="20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统筹项目全局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49091" y="2775273"/>
            <a:ext cx="558545" cy="558545"/>
          </a:xfrm>
          <a:custGeom>
            <a:avLst/>
            <a:gdLst/>
            <a:ahLst/>
            <a:cxnLst/>
            <a:rect l="l" t="t" r="r" b="b"/>
            <a:pathLst>
              <a:path w="558545" h="558545">
                <a:moveTo>
                  <a:pt x="0" y="0"/>
                </a:moveTo>
                <a:lnTo>
                  <a:pt x="558545" y="0"/>
                </a:lnTo>
                <a:lnTo>
                  <a:pt x="558545" y="558545"/>
                </a:lnTo>
                <a:lnTo>
                  <a:pt x="0" y="558545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20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550182" y="2897455"/>
            <a:ext cx="288000" cy="314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62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047273" y="2827636"/>
            <a:ext cx="916364" cy="244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7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高级工程师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15" name="Text 13"/>
          <p:cNvSpPr/>
          <p:nvPr/>
        </p:nvSpPr>
        <p:spPr>
          <a:xfrm>
            <a:off x="1047273" y="3072000"/>
            <a:ext cx="907636" cy="20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技术实施专家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49091" y="3438545"/>
            <a:ext cx="558545" cy="558545"/>
          </a:xfrm>
          <a:custGeom>
            <a:avLst/>
            <a:gdLst/>
            <a:ahLst/>
            <a:cxnLst/>
            <a:rect l="l" t="t" r="r" b="b"/>
            <a:pathLst>
              <a:path w="558545" h="558545">
                <a:moveTo>
                  <a:pt x="0" y="0"/>
                </a:moveTo>
                <a:lnTo>
                  <a:pt x="558545" y="0"/>
                </a:lnTo>
                <a:lnTo>
                  <a:pt x="558545" y="558545"/>
                </a:lnTo>
                <a:lnTo>
                  <a:pt x="0" y="558545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2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554727" y="3560727"/>
            <a:ext cx="279273" cy="314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62" b="1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47273" y="3490909"/>
            <a:ext cx="951273" cy="244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7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售后专员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19" name="Text 17"/>
          <p:cNvSpPr/>
          <p:nvPr/>
        </p:nvSpPr>
        <p:spPr>
          <a:xfrm>
            <a:off x="1047273" y="3735273"/>
            <a:ext cx="942545" cy="20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7×24小时支持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49091" y="4136727"/>
            <a:ext cx="3421091" cy="4538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团队成员固定配置，未经甲方同意不更换，确保服务连续性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49091" y="5440128"/>
            <a:ext cx="3351273" cy="34909"/>
          </a:xfrm>
          <a:custGeom>
            <a:avLst/>
            <a:gdLst/>
            <a:ahLst/>
            <a:cxnLst/>
            <a:rect l="l" t="t" r="r" b="b"/>
            <a:pathLst>
              <a:path w="3351273" h="34909">
                <a:moveTo>
                  <a:pt x="0" y="0"/>
                </a:moveTo>
                <a:lnTo>
                  <a:pt x="3351273" y="0"/>
                </a:lnTo>
                <a:lnTo>
                  <a:pt x="3351273" y="34909"/>
                </a:lnTo>
                <a:lnTo>
                  <a:pt x="0" y="34909"/>
                </a:lnTo>
                <a:lnTo>
                  <a:pt x="0" y="0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22" name="Shape 20"/>
          <p:cNvSpPr/>
          <p:nvPr/>
        </p:nvSpPr>
        <p:spPr>
          <a:xfrm>
            <a:off x="367636" y="5640855"/>
            <a:ext cx="294545" cy="261818"/>
          </a:xfrm>
          <a:custGeom>
            <a:avLst/>
            <a:gdLst/>
            <a:ahLst/>
            <a:cxnLst/>
            <a:rect l="l" t="t" r="r" b="b"/>
            <a:pathLst>
              <a:path w="294545" h="261818">
                <a:moveTo>
                  <a:pt x="122318" y="-4091"/>
                </a:moveTo>
                <a:cubicBezTo>
                  <a:pt x="119199" y="-7261"/>
                  <a:pt x="114648" y="-8540"/>
                  <a:pt x="110352" y="-7364"/>
                </a:cubicBezTo>
                <a:cubicBezTo>
                  <a:pt x="106057" y="-6187"/>
                  <a:pt x="102733" y="-2864"/>
                  <a:pt x="101659" y="1432"/>
                </a:cubicBezTo>
                <a:lnTo>
                  <a:pt x="93835" y="32216"/>
                </a:lnTo>
                <a:cubicBezTo>
                  <a:pt x="93273" y="34466"/>
                  <a:pt x="90972" y="35795"/>
                  <a:pt x="88773" y="35131"/>
                </a:cubicBezTo>
                <a:lnTo>
                  <a:pt x="58193" y="26540"/>
                </a:lnTo>
                <a:cubicBezTo>
                  <a:pt x="53898" y="25313"/>
                  <a:pt x="49295" y="26540"/>
                  <a:pt x="46176" y="29659"/>
                </a:cubicBezTo>
                <a:cubicBezTo>
                  <a:pt x="43057" y="32778"/>
                  <a:pt x="41830" y="37381"/>
                  <a:pt x="43057" y="41676"/>
                </a:cubicBezTo>
                <a:lnTo>
                  <a:pt x="51699" y="72256"/>
                </a:lnTo>
                <a:cubicBezTo>
                  <a:pt x="52313" y="74455"/>
                  <a:pt x="50983" y="76756"/>
                  <a:pt x="48784" y="77318"/>
                </a:cubicBezTo>
                <a:lnTo>
                  <a:pt x="17949" y="85142"/>
                </a:lnTo>
                <a:cubicBezTo>
                  <a:pt x="13653" y="86216"/>
                  <a:pt x="10278" y="89591"/>
                  <a:pt x="9102" y="93886"/>
                </a:cubicBezTo>
                <a:cubicBezTo>
                  <a:pt x="7926" y="98182"/>
                  <a:pt x="9205" y="102733"/>
                  <a:pt x="12375" y="105852"/>
                </a:cubicBezTo>
                <a:lnTo>
                  <a:pt x="35131" y="127994"/>
                </a:lnTo>
                <a:cubicBezTo>
                  <a:pt x="36767" y="129580"/>
                  <a:pt x="36767" y="132239"/>
                  <a:pt x="35131" y="133875"/>
                </a:cubicBezTo>
                <a:lnTo>
                  <a:pt x="12426" y="156017"/>
                </a:lnTo>
                <a:cubicBezTo>
                  <a:pt x="9256" y="159136"/>
                  <a:pt x="7977" y="163688"/>
                  <a:pt x="9153" y="167983"/>
                </a:cubicBezTo>
                <a:cubicBezTo>
                  <a:pt x="10330" y="172278"/>
                  <a:pt x="13705" y="175602"/>
                  <a:pt x="18000" y="176727"/>
                </a:cubicBezTo>
                <a:lnTo>
                  <a:pt x="48784" y="184551"/>
                </a:lnTo>
                <a:cubicBezTo>
                  <a:pt x="51034" y="185114"/>
                  <a:pt x="52364" y="187415"/>
                  <a:pt x="51699" y="189614"/>
                </a:cubicBezTo>
                <a:lnTo>
                  <a:pt x="43057" y="220142"/>
                </a:lnTo>
                <a:cubicBezTo>
                  <a:pt x="41830" y="224437"/>
                  <a:pt x="43057" y="229040"/>
                  <a:pt x="46176" y="232159"/>
                </a:cubicBezTo>
                <a:cubicBezTo>
                  <a:pt x="49295" y="235278"/>
                  <a:pt x="53898" y="236506"/>
                  <a:pt x="58193" y="235278"/>
                </a:cubicBezTo>
                <a:lnTo>
                  <a:pt x="88773" y="226636"/>
                </a:lnTo>
                <a:cubicBezTo>
                  <a:pt x="90972" y="226023"/>
                  <a:pt x="93273" y="227352"/>
                  <a:pt x="93835" y="229551"/>
                </a:cubicBezTo>
                <a:lnTo>
                  <a:pt x="101659" y="260335"/>
                </a:lnTo>
                <a:cubicBezTo>
                  <a:pt x="102733" y="264631"/>
                  <a:pt x="106108" y="268006"/>
                  <a:pt x="110403" y="269182"/>
                </a:cubicBezTo>
                <a:cubicBezTo>
                  <a:pt x="114699" y="270358"/>
                  <a:pt x="119250" y="269080"/>
                  <a:pt x="122369" y="265909"/>
                </a:cubicBezTo>
                <a:lnTo>
                  <a:pt x="144511" y="243153"/>
                </a:lnTo>
                <a:cubicBezTo>
                  <a:pt x="146097" y="241517"/>
                  <a:pt x="148756" y="241517"/>
                  <a:pt x="150392" y="243153"/>
                </a:cubicBezTo>
                <a:lnTo>
                  <a:pt x="172483" y="265909"/>
                </a:lnTo>
                <a:cubicBezTo>
                  <a:pt x="175602" y="269080"/>
                  <a:pt x="180153" y="270358"/>
                  <a:pt x="184449" y="269182"/>
                </a:cubicBezTo>
                <a:cubicBezTo>
                  <a:pt x="188744" y="268006"/>
                  <a:pt x="192068" y="264631"/>
                  <a:pt x="193193" y="260335"/>
                </a:cubicBezTo>
                <a:lnTo>
                  <a:pt x="201017" y="229602"/>
                </a:lnTo>
                <a:cubicBezTo>
                  <a:pt x="201580" y="227352"/>
                  <a:pt x="203881" y="226023"/>
                  <a:pt x="206080" y="226688"/>
                </a:cubicBezTo>
                <a:lnTo>
                  <a:pt x="236659" y="235330"/>
                </a:lnTo>
                <a:cubicBezTo>
                  <a:pt x="240955" y="236557"/>
                  <a:pt x="245557" y="235330"/>
                  <a:pt x="248676" y="232210"/>
                </a:cubicBezTo>
                <a:cubicBezTo>
                  <a:pt x="251795" y="229091"/>
                  <a:pt x="253023" y="224489"/>
                  <a:pt x="251795" y="220193"/>
                </a:cubicBezTo>
                <a:lnTo>
                  <a:pt x="243153" y="189614"/>
                </a:lnTo>
                <a:cubicBezTo>
                  <a:pt x="242540" y="187415"/>
                  <a:pt x="243869" y="185114"/>
                  <a:pt x="246068" y="184551"/>
                </a:cubicBezTo>
                <a:lnTo>
                  <a:pt x="276852" y="176727"/>
                </a:lnTo>
                <a:cubicBezTo>
                  <a:pt x="281148" y="175653"/>
                  <a:pt x="284523" y="172278"/>
                  <a:pt x="285699" y="167983"/>
                </a:cubicBezTo>
                <a:cubicBezTo>
                  <a:pt x="286875" y="163687"/>
                  <a:pt x="285597" y="159085"/>
                  <a:pt x="282426" y="156017"/>
                </a:cubicBezTo>
                <a:lnTo>
                  <a:pt x="259670" y="133875"/>
                </a:lnTo>
                <a:cubicBezTo>
                  <a:pt x="258034" y="132290"/>
                  <a:pt x="258034" y="129631"/>
                  <a:pt x="259670" y="127994"/>
                </a:cubicBezTo>
                <a:lnTo>
                  <a:pt x="282426" y="105852"/>
                </a:lnTo>
                <a:cubicBezTo>
                  <a:pt x="285597" y="102733"/>
                  <a:pt x="286875" y="98182"/>
                  <a:pt x="285699" y="93886"/>
                </a:cubicBezTo>
                <a:cubicBezTo>
                  <a:pt x="284523" y="89591"/>
                  <a:pt x="281148" y="86267"/>
                  <a:pt x="276852" y="85142"/>
                </a:cubicBezTo>
                <a:lnTo>
                  <a:pt x="246068" y="77318"/>
                </a:lnTo>
                <a:cubicBezTo>
                  <a:pt x="243818" y="76756"/>
                  <a:pt x="242489" y="74455"/>
                  <a:pt x="243153" y="72256"/>
                </a:cubicBezTo>
                <a:lnTo>
                  <a:pt x="251795" y="41676"/>
                </a:lnTo>
                <a:cubicBezTo>
                  <a:pt x="253023" y="37381"/>
                  <a:pt x="251795" y="32778"/>
                  <a:pt x="248676" y="29659"/>
                </a:cubicBezTo>
                <a:cubicBezTo>
                  <a:pt x="245557" y="26540"/>
                  <a:pt x="240955" y="25312"/>
                  <a:pt x="236659" y="26540"/>
                </a:cubicBezTo>
                <a:lnTo>
                  <a:pt x="206080" y="35182"/>
                </a:lnTo>
                <a:cubicBezTo>
                  <a:pt x="203881" y="35795"/>
                  <a:pt x="201580" y="34466"/>
                  <a:pt x="201017" y="32267"/>
                </a:cubicBezTo>
                <a:lnTo>
                  <a:pt x="193193" y="1432"/>
                </a:lnTo>
                <a:cubicBezTo>
                  <a:pt x="192119" y="-2864"/>
                  <a:pt x="188744" y="-6239"/>
                  <a:pt x="184449" y="-7415"/>
                </a:cubicBezTo>
                <a:cubicBezTo>
                  <a:pt x="180153" y="-8591"/>
                  <a:pt x="175602" y="-7312"/>
                  <a:pt x="172483" y="-4142"/>
                </a:cubicBezTo>
                <a:lnTo>
                  <a:pt x="150341" y="18665"/>
                </a:lnTo>
                <a:cubicBezTo>
                  <a:pt x="148756" y="20301"/>
                  <a:pt x="146097" y="20301"/>
                  <a:pt x="144460" y="18665"/>
                </a:cubicBezTo>
                <a:lnTo>
                  <a:pt x="122318" y="-4091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23" name="Text 21"/>
          <p:cNvSpPr/>
          <p:nvPr/>
        </p:nvSpPr>
        <p:spPr>
          <a:xfrm>
            <a:off x="781090" y="5632128"/>
            <a:ext cx="1562059" cy="279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9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资质认证体系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24" name="Shape 22"/>
          <p:cNvSpPr/>
          <p:nvPr/>
        </p:nvSpPr>
        <p:spPr>
          <a:xfrm>
            <a:off x="357818" y="6051037"/>
            <a:ext cx="17455" cy="593455"/>
          </a:xfrm>
          <a:custGeom>
            <a:avLst/>
            <a:gdLst/>
            <a:ahLst/>
            <a:cxnLst/>
            <a:rect l="l" t="t" r="r" b="b"/>
            <a:pathLst>
              <a:path w="17455" h="593455">
                <a:moveTo>
                  <a:pt x="0" y="0"/>
                </a:moveTo>
                <a:lnTo>
                  <a:pt x="17455" y="0"/>
                </a:lnTo>
                <a:lnTo>
                  <a:pt x="17455" y="593455"/>
                </a:lnTo>
                <a:lnTo>
                  <a:pt x="0" y="593455"/>
                </a:lnTo>
                <a:lnTo>
                  <a:pt x="0" y="0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25" name="Text 23"/>
          <p:cNvSpPr/>
          <p:nvPr/>
        </p:nvSpPr>
        <p:spPr>
          <a:xfrm>
            <a:off x="506182" y="6155764"/>
            <a:ext cx="1396364" cy="20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HCIE-Datacom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26" name="Text 24"/>
          <p:cNvSpPr/>
          <p:nvPr/>
        </p:nvSpPr>
        <p:spPr>
          <a:xfrm>
            <a:off x="506182" y="6365218"/>
            <a:ext cx="1387636" cy="174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华为认证互联网专家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2085818" y="6051037"/>
            <a:ext cx="17455" cy="593455"/>
          </a:xfrm>
          <a:custGeom>
            <a:avLst/>
            <a:gdLst/>
            <a:ahLst/>
            <a:cxnLst/>
            <a:rect l="l" t="t" r="r" b="b"/>
            <a:pathLst>
              <a:path w="17455" h="593455">
                <a:moveTo>
                  <a:pt x="0" y="0"/>
                </a:moveTo>
                <a:lnTo>
                  <a:pt x="17455" y="0"/>
                </a:lnTo>
                <a:lnTo>
                  <a:pt x="17455" y="593455"/>
                </a:lnTo>
                <a:lnTo>
                  <a:pt x="0" y="593455"/>
                </a:lnTo>
                <a:lnTo>
                  <a:pt x="0" y="0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28" name="Text 26"/>
          <p:cNvSpPr/>
          <p:nvPr/>
        </p:nvSpPr>
        <p:spPr>
          <a:xfrm>
            <a:off x="2234182" y="6155764"/>
            <a:ext cx="1396364" cy="20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CISP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29" name="Text 27"/>
          <p:cNvSpPr/>
          <p:nvPr/>
        </p:nvSpPr>
        <p:spPr>
          <a:xfrm>
            <a:off x="2234182" y="6365218"/>
            <a:ext cx="1387636" cy="174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注册信息安全专业人员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752727" y="5918511"/>
            <a:ext cx="17455" cy="768000"/>
          </a:xfrm>
          <a:custGeom>
            <a:avLst/>
            <a:gdLst/>
            <a:ahLst/>
            <a:cxnLst/>
            <a:rect l="l" t="t" r="r" b="b"/>
            <a:pathLst>
              <a:path w="17455" h="768000">
                <a:moveTo>
                  <a:pt x="0" y="0"/>
                </a:moveTo>
                <a:lnTo>
                  <a:pt x="17455" y="0"/>
                </a:lnTo>
                <a:lnTo>
                  <a:pt x="17455" y="768000"/>
                </a:lnTo>
                <a:lnTo>
                  <a:pt x="0" y="768000"/>
                </a:lnTo>
                <a:lnTo>
                  <a:pt x="0" y="0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31" name="Text 29"/>
          <p:cNvSpPr/>
          <p:nvPr/>
        </p:nvSpPr>
        <p:spPr>
          <a:xfrm>
            <a:off x="3901091" y="6023239"/>
            <a:ext cx="1396364" cy="20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CCNP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32" name="Text 30"/>
          <p:cNvSpPr/>
          <p:nvPr/>
        </p:nvSpPr>
        <p:spPr>
          <a:xfrm>
            <a:off x="3901091" y="6232693"/>
            <a:ext cx="1387636" cy="3490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思科认证网络高级工程师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480727" y="5918511"/>
            <a:ext cx="17455" cy="768000"/>
          </a:xfrm>
          <a:custGeom>
            <a:avLst/>
            <a:gdLst/>
            <a:ahLst/>
            <a:cxnLst/>
            <a:rect l="l" t="t" r="r" b="b"/>
            <a:pathLst>
              <a:path w="17455" h="768000">
                <a:moveTo>
                  <a:pt x="0" y="0"/>
                </a:moveTo>
                <a:lnTo>
                  <a:pt x="17455" y="0"/>
                </a:lnTo>
                <a:lnTo>
                  <a:pt x="17455" y="768000"/>
                </a:lnTo>
                <a:lnTo>
                  <a:pt x="0" y="768000"/>
                </a:lnTo>
                <a:lnTo>
                  <a:pt x="0" y="0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34" name="Text 32"/>
          <p:cNvSpPr/>
          <p:nvPr/>
        </p:nvSpPr>
        <p:spPr>
          <a:xfrm>
            <a:off x="5690182" y="6155763"/>
            <a:ext cx="1396364" cy="2094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0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PMP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35" name="Text 33"/>
          <p:cNvSpPr/>
          <p:nvPr/>
        </p:nvSpPr>
        <p:spPr>
          <a:xfrm>
            <a:off x="5690182" y="6365217"/>
            <a:ext cx="1387636" cy="1745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2" dirty="0">
                <a:solidFill>
                  <a:srgbClr val="6D727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项目管理专业人士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909818" y="1501091"/>
            <a:ext cx="7933091" cy="34909"/>
          </a:xfrm>
          <a:custGeom>
            <a:avLst/>
            <a:gdLst/>
            <a:ahLst/>
            <a:cxnLst/>
            <a:rect l="l" t="t" r="r" b="b"/>
            <a:pathLst>
              <a:path w="7933091" h="34909">
                <a:moveTo>
                  <a:pt x="0" y="0"/>
                </a:moveTo>
                <a:lnTo>
                  <a:pt x="7933091" y="0"/>
                </a:lnTo>
                <a:lnTo>
                  <a:pt x="7933091" y="34909"/>
                </a:lnTo>
                <a:lnTo>
                  <a:pt x="0" y="34909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7" name="Shape 35"/>
          <p:cNvSpPr/>
          <p:nvPr/>
        </p:nvSpPr>
        <p:spPr>
          <a:xfrm>
            <a:off x="3912000" y="1701818"/>
            <a:ext cx="327273" cy="261818"/>
          </a:xfrm>
          <a:custGeom>
            <a:avLst/>
            <a:gdLst/>
            <a:ahLst/>
            <a:cxnLst/>
            <a:rect l="l" t="t" r="r" b="b"/>
            <a:pathLst>
              <a:path w="327273" h="261818">
                <a:moveTo>
                  <a:pt x="212676" y="107642"/>
                </a:moveTo>
                <a:cubicBezTo>
                  <a:pt x="218915" y="105955"/>
                  <a:pt x="225460" y="108920"/>
                  <a:pt x="228273" y="114699"/>
                </a:cubicBezTo>
                <a:lnTo>
                  <a:pt x="237784" y="133926"/>
                </a:lnTo>
                <a:cubicBezTo>
                  <a:pt x="243051" y="134642"/>
                  <a:pt x="248216" y="136074"/>
                  <a:pt x="253074" y="138068"/>
                </a:cubicBezTo>
                <a:lnTo>
                  <a:pt x="270972" y="126153"/>
                </a:lnTo>
                <a:cubicBezTo>
                  <a:pt x="276341" y="122574"/>
                  <a:pt x="283449" y="123290"/>
                  <a:pt x="288000" y="127841"/>
                </a:cubicBezTo>
                <a:lnTo>
                  <a:pt x="297818" y="137659"/>
                </a:lnTo>
                <a:cubicBezTo>
                  <a:pt x="302369" y="142210"/>
                  <a:pt x="303085" y="149369"/>
                  <a:pt x="299506" y="154688"/>
                </a:cubicBezTo>
                <a:lnTo>
                  <a:pt x="287591" y="172534"/>
                </a:lnTo>
                <a:cubicBezTo>
                  <a:pt x="288562" y="174937"/>
                  <a:pt x="289432" y="177443"/>
                  <a:pt x="290148" y="180051"/>
                </a:cubicBezTo>
                <a:cubicBezTo>
                  <a:pt x="290864" y="182659"/>
                  <a:pt x="291324" y="185216"/>
                  <a:pt x="291682" y="187824"/>
                </a:cubicBezTo>
                <a:lnTo>
                  <a:pt x="310960" y="197335"/>
                </a:lnTo>
                <a:cubicBezTo>
                  <a:pt x="316739" y="200199"/>
                  <a:pt x="319705" y="206744"/>
                  <a:pt x="318017" y="212932"/>
                </a:cubicBezTo>
                <a:lnTo>
                  <a:pt x="314438" y="226330"/>
                </a:lnTo>
                <a:cubicBezTo>
                  <a:pt x="312750" y="232517"/>
                  <a:pt x="306972" y="236710"/>
                  <a:pt x="300528" y="236301"/>
                </a:cubicBezTo>
                <a:lnTo>
                  <a:pt x="279051" y="234920"/>
                </a:lnTo>
                <a:cubicBezTo>
                  <a:pt x="275830" y="239063"/>
                  <a:pt x="272097" y="242898"/>
                  <a:pt x="267852" y="246170"/>
                </a:cubicBezTo>
                <a:lnTo>
                  <a:pt x="269233" y="267597"/>
                </a:lnTo>
                <a:cubicBezTo>
                  <a:pt x="269642" y="274040"/>
                  <a:pt x="265449" y="279869"/>
                  <a:pt x="259261" y="281506"/>
                </a:cubicBezTo>
                <a:lnTo>
                  <a:pt x="245864" y="285085"/>
                </a:lnTo>
                <a:cubicBezTo>
                  <a:pt x="239625" y="286773"/>
                  <a:pt x="233131" y="283807"/>
                  <a:pt x="230267" y="278028"/>
                </a:cubicBezTo>
                <a:lnTo>
                  <a:pt x="220756" y="258801"/>
                </a:lnTo>
                <a:cubicBezTo>
                  <a:pt x="215489" y="258085"/>
                  <a:pt x="210324" y="256653"/>
                  <a:pt x="205466" y="254659"/>
                </a:cubicBezTo>
                <a:lnTo>
                  <a:pt x="187568" y="266574"/>
                </a:lnTo>
                <a:cubicBezTo>
                  <a:pt x="182199" y="270153"/>
                  <a:pt x="175091" y="269438"/>
                  <a:pt x="170540" y="264886"/>
                </a:cubicBezTo>
                <a:lnTo>
                  <a:pt x="160722" y="255068"/>
                </a:lnTo>
                <a:cubicBezTo>
                  <a:pt x="156170" y="250517"/>
                  <a:pt x="155455" y="243409"/>
                  <a:pt x="159034" y="238040"/>
                </a:cubicBezTo>
                <a:lnTo>
                  <a:pt x="170949" y="220142"/>
                </a:lnTo>
                <a:cubicBezTo>
                  <a:pt x="169977" y="217739"/>
                  <a:pt x="169108" y="215233"/>
                  <a:pt x="168392" y="212625"/>
                </a:cubicBezTo>
                <a:cubicBezTo>
                  <a:pt x="167676" y="210017"/>
                  <a:pt x="167216" y="207409"/>
                  <a:pt x="166858" y="204852"/>
                </a:cubicBezTo>
                <a:lnTo>
                  <a:pt x="147580" y="195341"/>
                </a:lnTo>
                <a:cubicBezTo>
                  <a:pt x="141801" y="192477"/>
                  <a:pt x="138886" y="185932"/>
                  <a:pt x="140523" y="179744"/>
                </a:cubicBezTo>
                <a:lnTo>
                  <a:pt x="144102" y="166347"/>
                </a:lnTo>
                <a:cubicBezTo>
                  <a:pt x="145790" y="160159"/>
                  <a:pt x="151568" y="155966"/>
                  <a:pt x="158011" y="156375"/>
                </a:cubicBezTo>
                <a:lnTo>
                  <a:pt x="179438" y="157756"/>
                </a:lnTo>
                <a:cubicBezTo>
                  <a:pt x="182659" y="153614"/>
                  <a:pt x="186392" y="149778"/>
                  <a:pt x="190636" y="146506"/>
                </a:cubicBezTo>
                <a:lnTo>
                  <a:pt x="189256" y="125131"/>
                </a:lnTo>
                <a:cubicBezTo>
                  <a:pt x="188847" y="118687"/>
                  <a:pt x="193040" y="112858"/>
                  <a:pt x="199227" y="111222"/>
                </a:cubicBezTo>
                <a:lnTo>
                  <a:pt x="212625" y="107642"/>
                </a:lnTo>
                <a:close/>
                <a:moveTo>
                  <a:pt x="229295" y="173864"/>
                </a:moveTo>
                <a:cubicBezTo>
                  <a:pt x="216877" y="173878"/>
                  <a:pt x="206807" y="183971"/>
                  <a:pt x="206821" y="196389"/>
                </a:cubicBezTo>
                <a:cubicBezTo>
                  <a:pt x="206835" y="208807"/>
                  <a:pt x="216929" y="218878"/>
                  <a:pt x="229347" y="218864"/>
                </a:cubicBezTo>
                <a:cubicBezTo>
                  <a:pt x="241765" y="218850"/>
                  <a:pt x="251835" y="208756"/>
                  <a:pt x="251821" y="196338"/>
                </a:cubicBezTo>
                <a:cubicBezTo>
                  <a:pt x="251807" y="183920"/>
                  <a:pt x="241714" y="173850"/>
                  <a:pt x="229295" y="173864"/>
                </a:cubicBezTo>
                <a:close/>
                <a:moveTo>
                  <a:pt x="115006" y="-23267"/>
                </a:moveTo>
                <a:lnTo>
                  <a:pt x="128403" y="-19687"/>
                </a:lnTo>
                <a:cubicBezTo>
                  <a:pt x="134591" y="-18000"/>
                  <a:pt x="138784" y="-12170"/>
                  <a:pt x="138375" y="-5778"/>
                </a:cubicBezTo>
                <a:lnTo>
                  <a:pt x="136994" y="15597"/>
                </a:lnTo>
                <a:cubicBezTo>
                  <a:pt x="141239" y="18869"/>
                  <a:pt x="144972" y="22653"/>
                  <a:pt x="148193" y="26847"/>
                </a:cubicBezTo>
                <a:lnTo>
                  <a:pt x="169670" y="25466"/>
                </a:lnTo>
                <a:cubicBezTo>
                  <a:pt x="176063" y="25057"/>
                  <a:pt x="181892" y="29250"/>
                  <a:pt x="183580" y="35437"/>
                </a:cubicBezTo>
                <a:lnTo>
                  <a:pt x="187159" y="48835"/>
                </a:lnTo>
                <a:cubicBezTo>
                  <a:pt x="188795" y="55023"/>
                  <a:pt x="185881" y="61568"/>
                  <a:pt x="180102" y="64432"/>
                </a:cubicBezTo>
                <a:lnTo>
                  <a:pt x="160824" y="73943"/>
                </a:lnTo>
                <a:cubicBezTo>
                  <a:pt x="160466" y="76551"/>
                  <a:pt x="159955" y="79159"/>
                  <a:pt x="159290" y="81716"/>
                </a:cubicBezTo>
                <a:cubicBezTo>
                  <a:pt x="158625" y="84273"/>
                  <a:pt x="157705" y="86830"/>
                  <a:pt x="156733" y="89233"/>
                </a:cubicBezTo>
                <a:lnTo>
                  <a:pt x="168648" y="107131"/>
                </a:lnTo>
                <a:cubicBezTo>
                  <a:pt x="172227" y="112500"/>
                  <a:pt x="171511" y="119608"/>
                  <a:pt x="166960" y="124159"/>
                </a:cubicBezTo>
                <a:lnTo>
                  <a:pt x="157142" y="133977"/>
                </a:lnTo>
                <a:cubicBezTo>
                  <a:pt x="152591" y="138528"/>
                  <a:pt x="145483" y="139244"/>
                  <a:pt x="140114" y="135665"/>
                </a:cubicBezTo>
                <a:lnTo>
                  <a:pt x="122216" y="123750"/>
                </a:lnTo>
                <a:cubicBezTo>
                  <a:pt x="117358" y="125744"/>
                  <a:pt x="112193" y="127176"/>
                  <a:pt x="106926" y="127892"/>
                </a:cubicBezTo>
                <a:lnTo>
                  <a:pt x="97415" y="147119"/>
                </a:lnTo>
                <a:cubicBezTo>
                  <a:pt x="94551" y="152898"/>
                  <a:pt x="88006" y="155812"/>
                  <a:pt x="81818" y="154176"/>
                </a:cubicBezTo>
                <a:lnTo>
                  <a:pt x="68420" y="150597"/>
                </a:lnTo>
                <a:cubicBezTo>
                  <a:pt x="62182" y="148909"/>
                  <a:pt x="58040" y="143080"/>
                  <a:pt x="58449" y="136688"/>
                </a:cubicBezTo>
                <a:lnTo>
                  <a:pt x="59830" y="115261"/>
                </a:lnTo>
                <a:cubicBezTo>
                  <a:pt x="55585" y="111989"/>
                  <a:pt x="51852" y="108205"/>
                  <a:pt x="48631" y="104011"/>
                </a:cubicBezTo>
                <a:lnTo>
                  <a:pt x="27153" y="105392"/>
                </a:lnTo>
                <a:cubicBezTo>
                  <a:pt x="20761" y="105801"/>
                  <a:pt x="14932" y="101608"/>
                  <a:pt x="13244" y="95420"/>
                </a:cubicBezTo>
                <a:lnTo>
                  <a:pt x="9665" y="82023"/>
                </a:lnTo>
                <a:cubicBezTo>
                  <a:pt x="8028" y="75835"/>
                  <a:pt x="10943" y="69290"/>
                  <a:pt x="16722" y="66426"/>
                </a:cubicBezTo>
                <a:lnTo>
                  <a:pt x="36000" y="56915"/>
                </a:lnTo>
                <a:cubicBezTo>
                  <a:pt x="36358" y="54307"/>
                  <a:pt x="36869" y="51750"/>
                  <a:pt x="37534" y="49142"/>
                </a:cubicBezTo>
                <a:cubicBezTo>
                  <a:pt x="38250" y="46534"/>
                  <a:pt x="39068" y="44028"/>
                  <a:pt x="40091" y="41625"/>
                </a:cubicBezTo>
                <a:lnTo>
                  <a:pt x="28176" y="23778"/>
                </a:lnTo>
                <a:cubicBezTo>
                  <a:pt x="24597" y="18409"/>
                  <a:pt x="25313" y="11301"/>
                  <a:pt x="29864" y="6750"/>
                </a:cubicBezTo>
                <a:lnTo>
                  <a:pt x="39682" y="-3068"/>
                </a:lnTo>
                <a:cubicBezTo>
                  <a:pt x="44233" y="-7619"/>
                  <a:pt x="51341" y="-8335"/>
                  <a:pt x="56710" y="-4756"/>
                </a:cubicBezTo>
                <a:lnTo>
                  <a:pt x="74608" y="7159"/>
                </a:lnTo>
                <a:cubicBezTo>
                  <a:pt x="79466" y="5165"/>
                  <a:pt x="84631" y="3733"/>
                  <a:pt x="89898" y="3017"/>
                </a:cubicBezTo>
                <a:lnTo>
                  <a:pt x="99409" y="-16210"/>
                </a:lnTo>
                <a:cubicBezTo>
                  <a:pt x="102273" y="-21989"/>
                  <a:pt x="108767" y="-24903"/>
                  <a:pt x="115006" y="-23267"/>
                </a:cubicBezTo>
                <a:close/>
                <a:moveTo>
                  <a:pt x="98386" y="42955"/>
                </a:moveTo>
                <a:cubicBezTo>
                  <a:pt x="85968" y="42955"/>
                  <a:pt x="75886" y="53036"/>
                  <a:pt x="75886" y="65455"/>
                </a:cubicBezTo>
                <a:cubicBezTo>
                  <a:pt x="75886" y="77873"/>
                  <a:pt x="85968" y="87955"/>
                  <a:pt x="98386" y="87955"/>
                </a:cubicBezTo>
                <a:cubicBezTo>
                  <a:pt x="110804" y="87955"/>
                  <a:pt x="120886" y="77873"/>
                  <a:pt x="120886" y="65455"/>
                </a:cubicBezTo>
                <a:cubicBezTo>
                  <a:pt x="120886" y="53036"/>
                  <a:pt x="110804" y="42955"/>
                  <a:pt x="98386" y="42955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38" name="Text 36"/>
          <p:cNvSpPr/>
          <p:nvPr/>
        </p:nvSpPr>
        <p:spPr>
          <a:xfrm>
            <a:off x="4341818" y="1693091"/>
            <a:ext cx="1575274" cy="279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9" b="1" dirty="0">
                <a:solidFill>
                  <a:srgbClr val="3C8082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技术团队实力</a:t>
            </a:r>
            <a:endParaRPr lang="en-US" sz="1600" dirty="0">
              <a:solidFill>
                <a:srgbClr val="3C8082"/>
              </a:solidFill>
            </a:endParaRPr>
          </a:p>
        </p:txBody>
      </p:sp>
      <p:sp>
        <p:nvSpPr>
          <p:cNvPr id="39" name="Shape 37"/>
          <p:cNvSpPr/>
          <p:nvPr/>
        </p:nvSpPr>
        <p:spPr>
          <a:xfrm>
            <a:off x="3931636" y="2146909"/>
            <a:ext cx="157091" cy="157091"/>
          </a:xfrm>
          <a:custGeom>
            <a:avLst/>
            <a:gdLst/>
            <a:ahLst/>
            <a:cxnLst/>
            <a:rect l="l" t="t" r="r" b="b"/>
            <a:pathLst>
              <a:path w="157091" h="157091">
                <a:moveTo>
                  <a:pt x="78545" y="157091"/>
                </a:moveTo>
                <a:cubicBezTo>
                  <a:pt x="121896" y="157091"/>
                  <a:pt x="157091" y="121896"/>
                  <a:pt x="157091" y="78545"/>
                </a:cubicBezTo>
                <a:cubicBezTo>
                  <a:pt x="157091" y="35195"/>
                  <a:pt x="121896" y="0"/>
                  <a:pt x="78545" y="0"/>
                </a:cubicBezTo>
                <a:cubicBezTo>
                  <a:pt x="35195" y="0"/>
                  <a:pt x="0" y="35195"/>
                  <a:pt x="0" y="78545"/>
                </a:cubicBezTo>
                <a:cubicBezTo>
                  <a:pt x="0" y="121896"/>
                  <a:pt x="35195" y="157091"/>
                  <a:pt x="78545" y="157091"/>
                </a:cubicBezTo>
                <a:close/>
                <a:moveTo>
                  <a:pt x="104441" y="65260"/>
                </a:moveTo>
                <a:lnTo>
                  <a:pt x="79895" y="104533"/>
                </a:lnTo>
                <a:cubicBezTo>
                  <a:pt x="78607" y="106589"/>
                  <a:pt x="76398" y="107877"/>
                  <a:pt x="73974" y="108000"/>
                </a:cubicBezTo>
                <a:cubicBezTo>
                  <a:pt x="71550" y="108123"/>
                  <a:pt x="69218" y="107018"/>
                  <a:pt x="67776" y="105055"/>
                </a:cubicBezTo>
                <a:lnTo>
                  <a:pt x="53049" y="85418"/>
                </a:lnTo>
                <a:cubicBezTo>
                  <a:pt x="50594" y="82166"/>
                  <a:pt x="51269" y="77564"/>
                  <a:pt x="54522" y="75109"/>
                </a:cubicBezTo>
                <a:cubicBezTo>
                  <a:pt x="57774" y="72655"/>
                  <a:pt x="62376" y="73330"/>
                  <a:pt x="64831" y="76582"/>
                </a:cubicBezTo>
                <a:lnTo>
                  <a:pt x="73115" y="87627"/>
                </a:lnTo>
                <a:lnTo>
                  <a:pt x="91953" y="57467"/>
                </a:lnTo>
                <a:cubicBezTo>
                  <a:pt x="94101" y="54031"/>
                  <a:pt x="98642" y="52957"/>
                  <a:pt x="102109" y="55135"/>
                </a:cubicBezTo>
                <a:cubicBezTo>
                  <a:pt x="105576" y="57314"/>
                  <a:pt x="106619" y="61824"/>
                  <a:pt x="104441" y="6529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0" name="Text 38"/>
          <p:cNvSpPr/>
          <p:nvPr/>
        </p:nvSpPr>
        <p:spPr>
          <a:xfrm>
            <a:off x="4210909" y="2120727"/>
            <a:ext cx="6639153" cy="218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通信与互联网融合解决方案专家团队，总人数</a:t>
            </a:r>
            <a:r>
              <a:rPr lang="en-US" sz="110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10+</a:t>
            </a: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</a:t>
            </a:r>
            <a:r>
              <a:rPr lang="zh-CN" alt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平均</a:t>
            </a: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深耕运营商级通信网络与互联网应用技术领域</a:t>
            </a:r>
            <a:r>
              <a:rPr lang="en-US" sz="110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5+年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931636" y="2478545"/>
            <a:ext cx="157091" cy="157091"/>
          </a:xfrm>
          <a:custGeom>
            <a:avLst/>
            <a:gdLst/>
            <a:ahLst/>
            <a:cxnLst/>
            <a:rect l="l" t="t" r="r" b="b"/>
            <a:pathLst>
              <a:path w="157091" h="157091">
                <a:moveTo>
                  <a:pt x="78545" y="157091"/>
                </a:moveTo>
                <a:cubicBezTo>
                  <a:pt x="121896" y="157091"/>
                  <a:pt x="157091" y="121896"/>
                  <a:pt x="157091" y="78545"/>
                </a:cubicBezTo>
                <a:cubicBezTo>
                  <a:pt x="157091" y="35195"/>
                  <a:pt x="121896" y="0"/>
                  <a:pt x="78545" y="0"/>
                </a:cubicBezTo>
                <a:cubicBezTo>
                  <a:pt x="35195" y="0"/>
                  <a:pt x="0" y="35195"/>
                  <a:pt x="0" y="78545"/>
                </a:cubicBezTo>
                <a:cubicBezTo>
                  <a:pt x="0" y="121896"/>
                  <a:pt x="35195" y="157091"/>
                  <a:pt x="78545" y="157091"/>
                </a:cubicBezTo>
                <a:close/>
                <a:moveTo>
                  <a:pt x="104441" y="65260"/>
                </a:moveTo>
                <a:lnTo>
                  <a:pt x="79895" y="104533"/>
                </a:lnTo>
                <a:cubicBezTo>
                  <a:pt x="78607" y="106589"/>
                  <a:pt x="76398" y="107877"/>
                  <a:pt x="73974" y="108000"/>
                </a:cubicBezTo>
                <a:cubicBezTo>
                  <a:pt x="71550" y="108123"/>
                  <a:pt x="69218" y="107018"/>
                  <a:pt x="67776" y="105055"/>
                </a:cubicBezTo>
                <a:lnTo>
                  <a:pt x="53049" y="85418"/>
                </a:lnTo>
                <a:cubicBezTo>
                  <a:pt x="50594" y="82166"/>
                  <a:pt x="51269" y="77564"/>
                  <a:pt x="54522" y="75109"/>
                </a:cubicBezTo>
                <a:cubicBezTo>
                  <a:pt x="57774" y="72655"/>
                  <a:pt x="62376" y="73330"/>
                  <a:pt x="64831" y="76582"/>
                </a:cubicBezTo>
                <a:lnTo>
                  <a:pt x="73115" y="87627"/>
                </a:lnTo>
                <a:lnTo>
                  <a:pt x="91953" y="57467"/>
                </a:lnTo>
                <a:cubicBezTo>
                  <a:pt x="94101" y="54031"/>
                  <a:pt x="98642" y="52957"/>
                  <a:pt x="102109" y="55135"/>
                </a:cubicBezTo>
                <a:cubicBezTo>
                  <a:pt x="105576" y="57314"/>
                  <a:pt x="106619" y="61824"/>
                  <a:pt x="104441" y="6529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2" name="Text 40"/>
          <p:cNvSpPr/>
          <p:nvPr/>
        </p:nvSpPr>
        <p:spPr>
          <a:xfrm>
            <a:off x="4210909" y="2443636"/>
            <a:ext cx="6274909" cy="226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已服务</a:t>
            </a:r>
            <a:r>
              <a:rPr lang="en-US" sz="110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50+</a:t>
            </a: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家企业客户、</a:t>
            </a:r>
            <a:r>
              <a:rPr lang="en-US" sz="110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10+</a:t>
            </a: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个大型项目，覆盖系统规划、网络架构设计、平台开发与运维全生命周期</a:t>
            </a:r>
            <a:endParaRPr lang="en-US" sz="1600" dirty="0">
              <a:solidFill>
                <a:schemeClr val="tx2">
                  <a:alpha val="90000"/>
                </a:schemeClr>
              </a:solidFill>
            </a:endParaRPr>
          </a:p>
        </p:txBody>
      </p:sp>
      <p:sp>
        <p:nvSpPr>
          <p:cNvPr id="43" name="Shape 41"/>
          <p:cNvSpPr/>
          <p:nvPr/>
        </p:nvSpPr>
        <p:spPr>
          <a:xfrm>
            <a:off x="3931636" y="2810182"/>
            <a:ext cx="157091" cy="157091"/>
          </a:xfrm>
          <a:custGeom>
            <a:avLst/>
            <a:gdLst/>
            <a:ahLst/>
            <a:cxnLst/>
            <a:rect l="l" t="t" r="r" b="b"/>
            <a:pathLst>
              <a:path w="157091" h="157091">
                <a:moveTo>
                  <a:pt x="78545" y="157091"/>
                </a:moveTo>
                <a:cubicBezTo>
                  <a:pt x="121896" y="157091"/>
                  <a:pt x="157091" y="121896"/>
                  <a:pt x="157091" y="78545"/>
                </a:cubicBezTo>
                <a:cubicBezTo>
                  <a:pt x="157091" y="35195"/>
                  <a:pt x="121896" y="0"/>
                  <a:pt x="78545" y="0"/>
                </a:cubicBezTo>
                <a:cubicBezTo>
                  <a:pt x="35195" y="0"/>
                  <a:pt x="0" y="35195"/>
                  <a:pt x="0" y="78545"/>
                </a:cubicBezTo>
                <a:cubicBezTo>
                  <a:pt x="0" y="121896"/>
                  <a:pt x="35195" y="157091"/>
                  <a:pt x="78545" y="157091"/>
                </a:cubicBezTo>
                <a:close/>
                <a:moveTo>
                  <a:pt x="104441" y="65260"/>
                </a:moveTo>
                <a:lnTo>
                  <a:pt x="79895" y="104533"/>
                </a:lnTo>
                <a:cubicBezTo>
                  <a:pt x="78607" y="106589"/>
                  <a:pt x="76398" y="107877"/>
                  <a:pt x="73974" y="108000"/>
                </a:cubicBezTo>
                <a:cubicBezTo>
                  <a:pt x="71550" y="108123"/>
                  <a:pt x="69218" y="107018"/>
                  <a:pt x="67776" y="105055"/>
                </a:cubicBezTo>
                <a:lnTo>
                  <a:pt x="53049" y="85418"/>
                </a:lnTo>
                <a:cubicBezTo>
                  <a:pt x="50594" y="82166"/>
                  <a:pt x="51269" y="77564"/>
                  <a:pt x="54522" y="75109"/>
                </a:cubicBezTo>
                <a:cubicBezTo>
                  <a:pt x="57774" y="72655"/>
                  <a:pt x="62376" y="73330"/>
                  <a:pt x="64831" y="76582"/>
                </a:cubicBezTo>
                <a:lnTo>
                  <a:pt x="73115" y="87627"/>
                </a:lnTo>
                <a:lnTo>
                  <a:pt x="91953" y="57467"/>
                </a:lnTo>
                <a:cubicBezTo>
                  <a:pt x="94101" y="54031"/>
                  <a:pt x="98642" y="52957"/>
                  <a:pt x="102109" y="55135"/>
                </a:cubicBezTo>
                <a:cubicBezTo>
                  <a:pt x="105576" y="57314"/>
                  <a:pt x="106619" y="61824"/>
                  <a:pt x="104441" y="6529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4" name="Text 42"/>
          <p:cNvSpPr/>
          <p:nvPr/>
        </p:nvSpPr>
        <p:spPr>
          <a:xfrm>
            <a:off x="4210909" y="2775273"/>
            <a:ext cx="4564364" cy="226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具备复杂项目集成与跨系统对接经验，累计实施</a:t>
            </a:r>
            <a:r>
              <a:rPr lang="en-US" sz="110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5+</a:t>
            </a: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个系统联调与集成项目</a:t>
            </a:r>
            <a:endParaRPr lang="en-US" sz="1600" dirty="0">
              <a:solidFill>
                <a:schemeClr val="tx2">
                  <a:alpha val="90000"/>
                </a:schemeClr>
              </a:solidFill>
            </a:endParaRPr>
          </a:p>
        </p:txBody>
      </p:sp>
      <p:sp>
        <p:nvSpPr>
          <p:cNvPr id="45" name="Shape 43"/>
          <p:cNvSpPr/>
          <p:nvPr/>
        </p:nvSpPr>
        <p:spPr>
          <a:xfrm>
            <a:off x="3931636" y="3141818"/>
            <a:ext cx="157091" cy="157091"/>
          </a:xfrm>
          <a:custGeom>
            <a:avLst/>
            <a:gdLst/>
            <a:ahLst/>
            <a:cxnLst/>
            <a:rect l="l" t="t" r="r" b="b"/>
            <a:pathLst>
              <a:path w="157091" h="157091">
                <a:moveTo>
                  <a:pt x="78545" y="157091"/>
                </a:moveTo>
                <a:cubicBezTo>
                  <a:pt x="121896" y="157091"/>
                  <a:pt x="157091" y="121896"/>
                  <a:pt x="157091" y="78545"/>
                </a:cubicBezTo>
                <a:cubicBezTo>
                  <a:pt x="157091" y="35195"/>
                  <a:pt x="121896" y="0"/>
                  <a:pt x="78545" y="0"/>
                </a:cubicBezTo>
                <a:cubicBezTo>
                  <a:pt x="35195" y="0"/>
                  <a:pt x="0" y="35195"/>
                  <a:pt x="0" y="78545"/>
                </a:cubicBezTo>
                <a:cubicBezTo>
                  <a:pt x="0" y="121896"/>
                  <a:pt x="35195" y="157091"/>
                  <a:pt x="78545" y="157091"/>
                </a:cubicBezTo>
                <a:close/>
                <a:moveTo>
                  <a:pt x="104441" y="65260"/>
                </a:moveTo>
                <a:lnTo>
                  <a:pt x="79895" y="104533"/>
                </a:lnTo>
                <a:cubicBezTo>
                  <a:pt x="78607" y="106589"/>
                  <a:pt x="76398" y="107877"/>
                  <a:pt x="73974" y="108000"/>
                </a:cubicBezTo>
                <a:cubicBezTo>
                  <a:pt x="71550" y="108123"/>
                  <a:pt x="69218" y="107018"/>
                  <a:pt x="67776" y="105055"/>
                </a:cubicBezTo>
                <a:lnTo>
                  <a:pt x="53049" y="85418"/>
                </a:lnTo>
                <a:cubicBezTo>
                  <a:pt x="50594" y="82166"/>
                  <a:pt x="51269" y="77564"/>
                  <a:pt x="54522" y="75109"/>
                </a:cubicBezTo>
                <a:cubicBezTo>
                  <a:pt x="57774" y="72655"/>
                  <a:pt x="62376" y="73330"/>
                  <a:pt x="64831" y="76582"/>
                </a:cubicBezTo>
                <a:lnTo>
                  <a:pt x="73115" y="87627"/>
                </a:lnTo>
                <a:lnTo>
                  <a:pt x="91953" y="57467"/>
                </a:lnTo>
                <a:cubicBezTo>
                  <a:pt x="94101" y="54031"/>
                  <a:pt x="98642" y="52957"/>
                  <a:pt x="102109" y="55135"/>
                </a:cubicBezTo>
                <a:cubicBezTo>
                  <a:pt x="105576" y="57314"/>
                  <a:pt x="106619" y="61824"/>
                  <a:pt x="104441" y="65291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46" name="Text 44"/>
          <p:cNvSpPr/>
          <p:nvPr/>
        </p:nvSpPr>
        <p:spPr>
          <a:xfrm>
            <a:off x="4210909" y="3106909"/>
            <a:ext cx="3831273" cy="226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以技术驱动业务创新，保障交付平台</a:t>
            </a:r>
            <a:r>
              <a:rPr lang="en-US" sz="110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高可靠 / 高安全 / 高可用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3931636" y="3677920"/>
            <a:ext cx="7933091" cy="34909"/>
          </a:xfrm>
          <a:custGeom>
            <a:avLst/>
            <a:gdLst/>
            <a:ahLst/>
            <a:cxnLst/>
            <a:rect l="l" t="t" r="r" b="b"/>
            <a:pathLst>
              <a:path w="7933091" h="34909">
                <a:moveTo>
                  <a:pt x="0" y="0"/>
                </a:moveTo>
                <a:lnTo>
                  <a:pt x="7933091" y="0"/>
                </a:lnTo>
                <a:lnTo>
                  <a:pt x="7933091" y="34909"/>
                </a:lnTo>
                <a:lnTo>
                  <a:pt x="0" y="34909"/>
                </a:lnTo>
                <a:lnTo>
                  <a:pt x="0" y="0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48" name="Shape 46"/>
          <p:cNvSpPr/>
          <p:nvPr/>
        </p:nvSpPr>
        <p:spPr>
          <a:xfrm>
            <a:off x="3933818" y="3878647"/>
            <a:ext cx="327273" cy="261818"/>
          </a:xfrm>
          <a:custGeom>
            <a:avLst/>
            <a:gdLst/>
            <a:ahLst/>
            <a:cxnLst/>
            <a:rect l="l" t="t" r="r" b="b"/>
            <a:pathLst>
              <a:path w="327273" h="261818">
                <a:moveTo>
                  <a:pt x="286517" y="121295"/>
                </a:moveTo>
                <a:cubicBezTo>
                  <a:pt x="291835" y="127330"/>
                  <a:pt x="300989" y="128659"/>
                  <a:pt x="307892" y="124108"/>
                </a:cubicBezTo>
                <a:cubicBezTo>
                  <a:pt x="315409" y="119097"/>
                  <a:pt x="317455" y="108920"/>
                  <a:pt x="312443" y="101403"/>
                </a:cubicBezTo>
                <a:lnTo>
                  <a:pt x="287898" y="64585"/>
                </a:lnTo>
                <a:cubicBezTo>
                  <a:pt x="286466" y="62437"/>
                  <a:pt x="284523" y="60648"/>
                  <a:pt x="282222" y="59369"/>
                </a:cubicBezTo>
                <a:lnTo>
                  <a:pt x="179693" y="2403"/>
                </a:lnTo>
                <a:cubicBezTo>
                  <a:pt x="169824" y="-3068"/>
                  <a:pt x="157807" y="-3068"/>
                  <a:pt x="147886" y="2403"/>
                </a:cubicBezTo>
                <a:lnTo>
                  <a:pt x="45409" y="59318"/>
                </a:lnTo>
                <a:cubicBezTo>
                  <a:pt x="42648" y="60852"/>
                  <a:pt x="40449" y="63102"/>
                  <a:pt x="38966" y="65864"/>
                </a:cubicBezTo>
                <a:lnTo>
                  <a:pt x="14165" y="111835"/>
                </a:lnTo>
                <a:cubicBezTo>
                  <a:pt x="7722" y="123801"/>
                  <a:pt x="12222" y="138682"/>
                  <a:pt x="24188" y="145125"/>
                </a:cubicBezTo>
                <a:lnTo>
                  <a:pt x="41063" y="154176"/>
                </a:lnTo>
                <a:lnTo>
                  <a:pt x="41063" y="181432"/>
                </a:lnTo>
                <a:cubicBezTo>
                  <a:pt x="41063" y="193193"/>
                  <a:pt x="47403" y="204085"/>
                  <a:pt x="57631" y="209915"/>
                </a:cubicBezTo>
                <a:lnTo>
                  <a:pt x="147631" y="260898"/>
                </a:lnTo>
                <a:cubicBezTo>
                  <a:pt x="157653" y="266574"/>
                  <a:pt x="169875" y="266574"/>
                  <a:pt x="179898" y="260898"/>
                </a:cubicBezTo>
                <a:lnTo>
                  <a:pt x="269898" y="209915"/>
                </a:lnTo>
                <a:cubicBezTo>
                  <a:pt x="280176" y="204085"/>
                  <a:pt x="286466" y="193244"/>
                  <a:pt x="286466" y="181432"/>
                </a:cubicBezTo>
                <a:lnTo>
                  <a:pt x="286466" y="121347"/>
                </a:lnTo>
                <a:close/>
                <a:moveTo>
                  <a:pt x="163790" y="116284"/>
                </a:moveTo>
                <a:lnTo>
                  <a:pt x="87034" y="73636"/>
                </a:lnTo>
                <a:lnTo>
                  <a:pt x="163790" y="30989"/>
                </a:lnTo>
                <a:lnTo>
                  <a:pt x="240545" y="73636"/>
                </a:lnTo>
                <a:lnTo>
                  <a:pt x="163790" y="116284"/>
                </a:lnTo>
                <a:close/>
                <a:moveTo>
                  <a:pt x="142568" y="141955"/>
                </a:moveTo>
                <a:lnTo>
                  <a:pt x="131676" y="165580"/>
                </a:lnTo>
                <a:lnTo>
                  <a:pt x="46892" y="120170"/>
                </a:lnTo>
                <a:lnTo>
                  <a:pt x="59881" y="96034"/>
                </a:lnTo>
                <a:lnTo>
                  <a:pt x="142568" y="141955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49" name="Text 47"/>
          <p:cNvSpPr/>
          <p:nvPr/>
        </p:nvSpPr>
        <p:spPr>
          <a:xfrm>
            <a:off x="4363636" y="3869920"/>
            <a:ext cx="1326546" cy="2792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9" b="1" dirty="0">
                <a:solidFill>
                  <a:srgbClr val="B08968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货源保障机制</a:t>
            </a:r>
            <a:endParaRPr lang="en-US" sz="1600" dirty="0">
              <a:solidFill>
                <a:srgbClr val="B08968"/>
              </a:solidFill>
            </a:endParaRPr>
          </a:p>
        </p:txBody>
      </p:sp>
      <p:sp>
        <p:nvSpPr>
          <p:cNvPr id="50" name="Shape 48"/>
          <p:cNvSpPr/>
          <p:nvPr/>
        </p:nvSpPr>
        <p:spPr>
          <a:xfrm>
            <a:off x="3953454" y="4323738"/>
            <a:ext cx="157091" cy="157091"/>
          </a:xfrm>
          <a:custGeom>
            <a:avLst/>
            <a:gdLst/>
            <a:ahLst/>
            <a:cxnLst/>
            <a:rect l="l" t="t" r="r" b="b"/>
            <a:pathLst>
              <a:path w="157091" h="157091">
                <a:moveTo>
                  <a:pt x="78545" y="157091"/>
                </a:moveTo>
                <a:cubicBezTo>
                  <a:pt x="121896" y="157091"/>
                  <a:pt x="157091" y="121896"/>
                  <a:pt x="157091" y="78545"/>
                </a:cubicBezTo>
                <a:cubicBezTo>
                  <a:pt x="157091" y="35195"/>
                  <a:pt x="121896" y="0"/>
                  <a:pt x="78545" y="0"/>
                </a:cubicBezTo>
                <a:cubicBezTo>
                  <a:pt x="35195" y="0"/>
                  <a:pt x="0" y="35195"/>
                  <a:pt x="0" y="78545"/>
                </a:cubicBezTo>
                <a:cubicBezTo>
                  <a:pt x="0" y="121896"/>
                  <a:pt x="35195" y="157091"/>
                  <a:pt x="78545" y="157091"/>
                </a:cubicBezTo>
                <a:close/>
                <a:moveTo>
                  <a:pt x="104441" y="65260"/>
                </a:moveTo>
                <a:lnTo>
                  <a:pt x="79895" y="104533"/>
                </a:lnTo>
                <a:cubicBezTo>
                  <a:pt x="78607" y="106589"/>
                  <a:pt x="76398" y="107877"/>
                  <a:pt x="73974" y="108000"/>
                </a:cubicBezTo>
                <a:cubicBezTo>
                  <a:pt x="71550" y="108123"/>
                  <a:pt x="69218" y="107018"/>
                  <a:pt x="67776" y="105055"/>
                </a:cubicBezTo>
                <a:lnTo>
                  <a:pt x="53049" y="85418"/>
                </a:lnTo>
                <a:cubicBezTo>
                  <a:pt x="50594" y="82166"/>
                  <a:pt x="51269" y="77564"/>
                  <a:pt x="54522" y="75109"/>
                </a:cubicBezTo>
                <a:cubicBezTo>
                  <a:pt x="57774" y="72655"/>
                  <a:pt x="62376" y="73330"/>
                  <a:pt x="64831" y="76582"/>
                </a:cubicBezTo>
                <a:lnTo>
                  <a:pt x="73115" y="87627"/>
                </a:lnTo>
                <a:lnTo>
                  <a:pt x="91953" y="57467"/>
                </a:lnTo>
                <a:cubicBezTo>
                  <a:pt x="94101" y="54031"/>
                  <a:pt x="98642" y="52957"/>
                  <a:pt x="102109" y="55135"/>
                </a:cubicBezTo>
                <a:cubicBezTo>
                  <a:pt x="105576" y="57314"/>
                  <a:pt x="106619" y="61824"/>
                  <a:pt x="104441" y="65291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51" name="Text 49"/>
          <p:cNvSpPr/>
          <p:nvPr/>
        </p:nvSpPr>
        <p:spPr>
          <a:xfrm>
            <a:off x="4232727" y="4288829"/>
            <a:ext cx="6021818" cy="226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</a:t>
            </a:r>
            <a:r>
              <a:rPr lang="en-US" sz="110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华为、H3C</a:t>
            </a: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等主流通信设备厂商建立长期、稳定合作关系，厂商直供+核心代理双通道供货模式</a:t>
            </a:r>
            <a:endParaRPr lang="en-US" sz="1600" dirty="0">
              <a:solidFill>
                <a:schemeClr val="tx2">
                  <a:alpha val="90000"/>
                </a:schemeClr>
              </a:solidFill>
            </a:endParaRPr>
          </a:p>
        </p:txBody>
      </p:sp>
      <p:sp>
        <p:nvSpPr>
          <p:cNvPr id="52" name="Shape 50"/>
          <p:cNvSpPr/>
          <p:nvPr/>
        </p:nvSpPr>
        <p:spPr>
          <a:xfrm>
            <a:off x="3953454" y="4655375"/>
            <a:ext cx="157091" cy="157091"/>
          </a:xfrm>
          <a:custGeom>
            <a:avLst/>
            <a:gdLst/>
            <a:ahLst/>
            <a:cxnLst/>
            <a:rect l="l" t="t" r="r" b="b"/>
            <a:pathLst>
              <a:path w="157091" h="157091">
                <a:moveTo>
                  <a:pt x="78545" y="157091"/>
                </a:moveTo>
                <a:cubicBezTo>
                  <a:pt x="121896" y="157091"/>
                  <a:pt x="157091" y="121896"/>
                  <a:pt x="157091" y="78545"/>
                </a:cubicBezTo>
                <a:cubicBezTo>
                  <a:pt x="157091" y="35195"/>
                  <a:pt x="121896" y="0"/>
                  <a:pt x="78545" y="0"/>
                </a:cubicBezTo>
                <a:cubicBezTo>
                  <a:pt x="35195" y="0"/>
                  <a:pt x="0" y="35195"/>
                  <a:pt x="0" y="78545"/>
                </a:cubicBezTo>
                <a:cubicBezTo>
                  <a:pt x="0" y="121896"/>
                  <a:pt x="35195" y="157091"/>
                  <a:pt x="78545" y="157091"/>
                </a:cubicBezTo>
                <a:close/>
                <a:moveTo>
                  <a:pt x="104441" y="65260"/>
                </a:moveTo>
                <a:lnTo>
                  <a:pt x="79895" y="104533"/>
                </a:lnTo>
                <a:cubicBezTo>
                  <a:pt x="78607" y="106589"/>
                  <a:pt x="76398" y="107877"/>
                  <a:pt x="73974" y="108000"/>
                </a:cubicBezTo>
                <a:cubicBezTo>
                  <a:pt x="71550" y="108123"/>
                  <a:pt x="69218" y="107018"/>
                  <a:pt x="67776" y="105055"/>
                </a:cubicBezTo>
                <a:lnTo>
                  <a:pt x="53049" y="85418"/>
                </a:lnTo>
                <a:cubicBezTo>
                  <a:pt x="50594" y="82166"/>
                  <a:pt x="51269" y="77564"/>
                  <a:pt x="54522" y="75109"/>
                </a:cubicBezTo>
                <a:cubicBezTo>
                  <a:pt x="57774" y="72655"/>
                  <a:pt x="62376" y="73330"/>
                  <a:pt x="64831" y="76582"/>
                </a:cubicBezTo>
                <a:lnTo>
                  <a:pt x="73115" y="87627"/>
                </a:lnTo>
                <a:lnTo>
                  <a:pt x="91953" y="57467"/>
                </a:lnTo>
                <a:cubicBezTo>
                  <a:pt x="94101" y="54031"/>
                  <a:pt x="98642" y="52957"/>
                  <a:pt x="102109" y="55135"/>
                </a:cubicBezTo>
                <a:cubicBezTo>
                  <a:pt x="105576" y="57314"/>
                  <a:pt x="106619" y="61824"/>
                  <a:pt x="104441" y="65291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53" name="Text 51"/>
          <p:cNvSpPr/>
          <p:nvPr/>
        </p:nvSpPr>
        <p:spPr>
          <a:xfrm>
            <a:off x="4232727" y="4620466"/>
            <a:ext cx="5157818" cy="226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标准型号常备库存+项目专项备货机制，在</a:t>
            </a:r>
            <a:r>
              <a:rPr lang="en-US" sz="110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荆夫港</a:t>
            </a: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储备充足库存并留有</a:t>
            </a:r>
            <a:r>
              <a:rPr lang="en-US" sz="1100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10%</a:t>
            </a:r>
            <a:r>
              <a:rPr lang="en-US" sz="1100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备用余量</a:t>
            </a:r>
            <a:endParaRPr lang="en-US" sz="1600" dirty="0">
              <a:solidFill>
                <a:schemeClr val="tx2">
                  <a:alpha val="90000"/>
                </a:schemeClr>
              </a:solidFill>
            </a:endParaRPr>
          </a:p>
        </p:txBody>
      </p:sp>
      <p:sp>
        <p:nvSpPr>
          <p:cNvPr id="54" name="Shape 52"/>
          <p:cNvSpPr/>
          <p:nvPr/>
        </p:nvSpPr>
        <p:spPr>
          <a:xfrm>
            <a:off x="3953454" y="4987011"/>
            <a:ext cx="157091" cy="157091"/>
          </a:xfrm>
          <a:custGeom>
            <a:avLst/>
            <a:gdLst/>
            <a:ahLst/>
            <a:cxnLst/>
            <a:rect l="l" t="t" r="r" b="b"/>
            <a:pathLst>
              <a:path w="157091" h="157091">
                <a:moveTo>
                  <a:pt x="78545" y="157091"/>
                </a:moveTo>
                <a:cubicBezTo>
                  <a:pt x="121896" y="157091"/>
                  <a:pt x="157091" y="121896"/>
                  <a:pt x="157091" y="78545"/>
                </a:cubicBezTo>
                <a:cubicBezTo>
                  <a:pt x="157091" y="35195"/>
                  <a:pt x="121896" y="0"/>
                  <a:pt x="78545" y="0"/>
                </a:cubicBezTo>
                <a:cubicBezTo>
                  <a:pt x="35195" y="0"/>
                  <a:pt x="0" y="35195"/>
                  <a:pt x="0" y="78545"/>
                </a:cubicBezTo>
                <a:cubicBezTo>
                  <a:pt x="0" y="121896"/>
                  <a:pt x="35195" y="157091"/>
                  <a:pt x="78545" y="157091"/>
                </a:cubicBezTo>
                <a:close/>
                <a:moveTo>
                  <a:pt x="104441" y="65260"/>
                </a:moveTo>
                <a:lnTo>
                  <a:pt x="79895" y="104533"/>
                </a:lnTo>
                <a:cubicBezTo>
                  <a:pt x="78607" y="106589"/>
                  <a:pt x="76398" y="107877"/>
                  <a:pt x="73974" y="108000"/>
                </a:cubicBezTo>
                <a:cubicBezTo>
                  <a:pt x="71550" y="108123"/>
                  <a:pt x="69218" y="107018"/>
                  <a:pt x="67776" y="105055"/>
                </a:cubicBezTo>
                <a:lnTo>
                  <a:pt x="53049" y="85418"/>
                </a:lnTo>
                <a:cubicBezTo>
                  <a:pt x="50594" y="82166"/>
                  <a:pt x="51269" y="77564"/>
                  <a:pt x="54522" y="75109"/>
                </a:cubicBezTo>
                <a:cubicBezTo>
                  <a:pt x="57774" y="72655"/>
                  <a:pt x="62376" y="73330"/>
                  <a:pt x="64831" y="76582"/>
                </a:cubicBezTo>
                <a:lnTo>
                  <a:pt x="73115" y="87627"/>
                </a:lnTo>
                <a:lnTo>
                  <a:pt x="91953" y="57467"/>
                </a:lnTo>
                <a:cubicBezTo>
                  <a:pt x="94101" y="54031"/>
                  <a:pt x="98642" y="52957"/>
                  <a:pt x="102109" y="55135"/>
                </a:cubicBezTo>
                <a:cubicBezTo>
                  <a:pt x="105576" y="57314"/>
                  <a:pt x="106619" y="61824"/>
                  <a:pt x="104441" y="65291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55" name="Text 53"/>
          <p:cNvSpPr/>
          <p:nvPr/>
        </p:nvSpPr>
        <p:spPr>
          <a:xfrm>
            <a:off x="4232727" y="4952102"/>
            <a:ext cx="5236364" cy="226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0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覆盖采购、验收、部署、维保的全流程供应链管理体系，保障设备正版与来源可追溯</a:t>
            </a:r>
            <a:endParaRPr lang="en-US" sz="1600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A8F92-DF15-1DD0-3729-87020C13C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A2D32380-2715-B461-D516-6B9FDBE44B50}"/>
              </a:ext>
            </a:extLst>
          </p:cNvPr>
          <p:cNvSpPr/>
          <p:nvPr/>
        </p:nvSpPr>
        <p:spPr>
          <a:xfrm>
            <a:off x="381000" y="490538"/>
            <a:ext cx="762000" cy="9525"/>
          </a:xfrm>
          <a:custGeom>
            <a:avLst/>
            <a:gdLst/>
            <a:ahLst/>
            <a:cxnLst/>
            <a:rect l="l" t="t" r="r" b="b"/>
            <a:pathLst>
              <a:path w="762000" h="9525">
                <a:moveTo>
                  <a:pt x="0" y="0"/>
                </a:moveTo>
                <a:lnTo>
                  <a:pt x="762000" y="0"/>
                </a:lnTo>
                <a:lnTo>
                  <a:pt x="762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1A801ACA-5B3F-C853-F92F-CA766B368BD2}"/>
              </a:ext>
            </a:extLst>
          </p:cNvPr>
          <p:cNvSpPr/>
          <p:nvPr/>
        </p:nvSpPr>
        <p:spPr>
          <a:xfrm>
            <a:off x="1257300" y="381000"/>
            <a:ext cx="317246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36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TENDER PRESENTATION</a:t>
            </a: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6A2E678-F7D4-8550-ECF5-EB1738707255}"/>
              </a:ext>
            </a:extLst>
          </p:cNvPr>
          <p:cNvSpPr/>
          <p:nvPr/>
        </p:nvSpPr>
        <p:spPr>
          <a:xfrm>
            <a:off x="381000" y="1939528"/>
            <a:ext cx="11772900" cy="2362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altLang="zh-CN" sz="54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</a:rPr>
              <a:t>Chapter 2</a:t>
            </a:r>
            <a:endParaRPr lang="en-US" sz="5400" b="1" dirty="0">
              <a:solidFill>
                <a:srgbClr val="3A4B5C"/>
              </a:solidFill>
              <a:latin typeface="Noto Sans SC" pitchFamily="34" charset="0"/>
              <a:ea typeface="Noto Sans SC" pitchFamily="34" charset="-122"/>
              <a:cs typeface="Noto Sans SC" pitchFamily="34" charset="-120"/>
            </a:endParaRPr>
          </a:p>
          <a:p>
            <a:pPr>
              <a:lnSpc>
                <a:spcPct val="100000"/>
              </a:lnSpc>
            </a:pPr>
            <a:r>
              <a:rPr lang="zh-CN" altLang="en-US" sz="54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</a:rPr>
              <a:t>项目概况与理解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24E3278A-1870-CB33-15A2-ED3886D58591}"/>
              </a:ext>
            </a:extLst>
          </p:cNvPr>
          <p:cNvSpPr/>
          <p:nvPr/>
        </p:nvSpPr>
        <p:spPr>
          <a:xfrm>
            <a:off x="381000" y="45339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" name="Text 14">
            <a:extLst>
              <a:ext uri="{FF2B5EF4-FFF2-40B4-BE49-F238E27FC236}">
                <a16:creationId xmlns:a16="http://schemas.microsoft.com/office/drawing/2014/main" id="{0E875302-39E7-4D77-F795-308F1A3D4463}"/>
              </a:ext>
            </a:extLst>
          </p:cNvPr>
          <p:cNvSpPr/>
          <p:nvPr/>
        </p:nvSpPr>
        <p:spPr>
          <a:xfrm>
            <a:off x="466248" y="4142978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 err="1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建设范围、需求分析</a:t>
            </a:r>
            <a:endParaRPr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12643787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7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1707" y="478573"/>
            <a:ext cx="446049" cy="9293"/>
          </a:xfrm>
          <a:custGeom>
            <a:avLst/>
            <a:gdLst/>
            <a:ahLst/>
            <a:cxnLst/>
            <a:rect l="l" t="t" r="r" b="b"/>
            <a:pathLst>
              <a:path w="446049" h="9293">
                <a:moveTo>
                  <a:pt x="0" y="0"/>
                </a:moveTo>
                <a:lnTo>
                  <a:pt x="446049" y="0"/>
                </a:lnTo>
                <a:lnTo>
                  <a:pt x="446049" y="9293"/>
                </a:lnTo>
                <a:lnTo>
                  <a:pt x="0" y="9293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" name="Text 1"/>
          <p:cNvSpPr/>
          <p:nvPr/>
        </p:nvSpPr>
        <p:spPr>
          <a:xfrm>
            <a:off x="929268" y="371707"/>
            <a:ext cx="2515607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kern="0" spc="59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1707" y="669073"/>
            <a:ext cx="11615854" cy="3717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34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项目概况与建设目标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1708" y="1133862"/>
            <a:ext cx="5928732" cy="2378927"/>
          </a:xfrm>
          <a:custGeom>
            <a:avLst/>
            <a:gdLst/>
            <a:ahLst/>
            <a:cxnLst/>
            <a:rect l="l" t="t" r="r" b="b"/>
            <a:pathLst>
              <a:path w="5928732" h="2378927">
                <a:moveTo>
                  <a:pt x="37171" y="0"/>
                </a:moveTo>
                <a:lnTo>
                  <a:pt x="5891561" y="0"/>
                </a:lnTo>
                <a:cubicBezTo>
                  <a:pt x="5912090" y="0"/>
                  <a:pt x="5928732" y="16642"/>
                  <a:pt x="5928732" y="37171"/>
                </a:cubicBezTo>
                <a:lnTo>
                  <a:pt x="5928732" y="2304585"/>
                </a:lnTo>
                <a:cubicBezTo>
                  <a:pt x="5928732" y="2345643"/>
                  <a:pt x="5895448" y="2378927"/>
                  <a:pt x="5854390" y="2378927"/>
                </a:cubicBezTo>
                <a:lnTo>
                  <a:pt x="74341" y="2378927"/>
                </a:lnTo>
                <a:cubicBezTo>
                  <a:pt x="33284" y="2378927"/>
                  <a:pt x="0" y="2345643"/>
                  <a:pt x="0" y="2304585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5756" dist="37171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71708" y="1133862"/>
            <a:ext cx="5928732" cy="37171"/>
          </a:xfrm>
          <a:custGeom>
            <a:avLst/>
            <a:gdLst/>
            <a:ahLst/>
            <a:cxnLst/>
            <a:rect l="l" t="t" r="r" b="b"/>
            <a:pathLst>
              <a:path w="5928732" h="37171">
                <a:moveTo>
                  <a:pt x="37171" y="0"/>
                </a:moveTo>
                <a:lnTo>
                  <a:pt x="5891561" y="0"/>
                </a:lnTo>
                <a:cubicBezTo>
                  <a:pt x="5912090" y="0"/>
                  <a:pt x="5928732" y="16642"/>
                  <a:pt x="5928732" y="37171"/>
                </a:cubicBezTo>
                <a:lnTo>
                  <a:pt x="5928732" y="37171"/>
                </a:lnTo>
                <a:lnTo>
                  <a:pt x="0" y="37171"/>
                </a:ln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7" name="Shape 5"/>
          <p:cNvSpPr/>
          <p:nvPr/>
        </p:nvSpPr>
        <p:spPr>
          <a:xfrm>
            <a:off x="585440" y="1375472"/>
            <a:ext cx="223024" cy="223024"/>
          </a:xfrm>
          <a:custGeom>
            <a:avLst/>
            <a:gdLst/>
            <a:ahLst/>
            <a:cxnLst/>
            <a:rect l="l" t="t" r="r" b="b"/>
            <a:pathLst>
              <a:path w="223024" h="223024">
                <a:moveTo>
                  <a:pt x="0" y="34848"/>
                </a:moveTo>
                <a:cubicBezTo>
                  <a:pt x="0" y="23304"/>
                  <a:pt x="9365" y="13939"/>
                  <a:pt x="20909" y="13939"/>
                </a:cubicBezTo>
                <a:lnTo>
                  <a:pt x="62726" y="13939"/>
                </a:lnTo>
                <a:cubicBezTo>
                  <a:pt x="74269" y="13939"/>
                  <a:pt x="83634" y="23304"/>
                  <a:pt x="83634" y="34848"/>
                </a:cubicBezTo>
                <a:lnTo>
                  <a:pt x="83634" y="41817"/>
                </a:lnTo>
                <a:lnTo>
                  <a:pt x="139390" y="41817"/>
                </a:lnTo>
                <a:lnTo>
                  <a:pt x="139390" y="34848"/>
                </a:lnTo>
                <a:cubicBezTo>
                  <a:pt x="139390" y="23304"/>
                  <a:pt x="148756" y="13939"/>
                  <a:pt x="160299" y="13939"/>
                </a:cubicBezTo>
                <a:lnTo>
                  <a:pt x="202116" y="13939"/>
                </a:lnTo>
                <a:cubicBezTo>
                  <a:pt x="213659" y="13939"/>
                  <a:pt x="223024" y="23304"/>
                  <a:pt x="223024" y="34848"/>
                </a:cubicBezTo>
                <a:lnTo>
                  <a:pt x="223024" y="76665"/>
                </a:lnTo>
                <a:cubicBezTo>
                  <a:pt x="223024" y="88208"/>
                  <a:pt x="213659" y="97573"/>
                  <a:pt x="202116" y="97573"/>
                </a:cubicBezTo>
                <a:lnTo>
                  <a:pt x="160299" y="97573"/>
                </a:lnTo>
                <a:cubicBezTo>
                  <a:pt x="148756" y="97573"/>
                  <a:pt x="139390" y="88208"/>
                  <a:pt x="139390" y="76665"/>
                </a:cubicBezTo>
                <a:lnTo>
                  <a:pt x="139390" y="69695"/>
                </a:lnTo>
                <a:lnTo>
                  <a:pt x="83634" y="69695"/>
                </a:lnTo>
                <a:lnTo>
                  <a:pt x="83634" y="76665"/>
                </a:lnTo>
                <a:cubicBezTo>
                  <a:pt x="83634" y="79844"/>
                  <a:pt x="82894" y="82894"/>
                  <a:pt x="81630" y="85594"/>
                </a:cubicBezTo>
                <a:lnTo>
                  <a:pt x="111512" y="125451"/>
                </a:lnTo>
                <a:lnTo>
                  <a:pt x="146360" y="125451"/>
                </a:lnTo>
                <a:cubicBezTo>
                  <a:pt x="157903" y="125451"/>
                  <a:pt x="167268" y="134817"/>
                  <a:pt x="167268" y="146360"/>
                </a:cubicBezTo>
                <a:lnTo>
                  <a:pt x="167268" y="188177"/>
                </a:lnTo>
                <a:cubicBezTo>
                  <a:pt x="167268" y="199720"/>
                  <a:pt x="157903" y="209085"/>
                  <a:pt x="146360" y="209085"/>
                </a:cubicBezTo>
                <a:lnTo>
                  <a:pt x="104543" y="209085"/>
                </a:lnTo>
                <a:cubicBezTo>
                  <a:pt x="92999" y="209085"/>
                  <a:pt x="83634" y="199720"/>
                  <a:pt x="83634" y="188177"/>
                </a:cubicBezTo>
                <a:lnTo>
                  <a:pt x="83634" y="146360"/>
                </a:lnTo>
                <a:cubicBezTo>
                  <a:pt x="83634" y="143180"/>
                  <a:pt x="84375" y="140131"/>
                  <a:pt x="85638" y="137430"/>
                </a:cubicBezTo>
                <a:lnTo>
                  <a:pt x="55756" y="97573"/>
                </a:lnTo>
                <a:lnTo>
                  <a:pt x="20909" y="97573"/>
                </a:lnTo>
                <a:cubicBezTo>
                  <a:pt x="9365" y="97573"/>
                  <a:pt x="0" y="88208"/>
                  <a:pt x="0" y="76665"/>
                </a:cubicBezTo>
                <a:lnTo>
                  <a:pt x="0" y="34848"/>
                </a:lnTo>
                <a:close/>
              </a:path>
            </a:pathLst>
          </a:custGeom>
          <a:solidFill>
            <a:srgbClr val="3A4B5C"/>
          </a:solidFill>
          <a:ln/>
        </p:spPr>
      </p:sp>
      <p:sp>
        <p:nvSpPr>
          <p:cNvPr id="8" name="Text 6"/>
          <p:cNvSpPr/>
          <p:nvPr/>
        </p:nvSpPr>
        <p:spPr>
          <a:xfrm>
            <a:off x="947855" y="1338301"/>
            <a:ext cx="1449659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6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项目基本信息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57562" y="1858692"/>
            <a:ext cx="74341" cy="74341"/>
          </a:xfrm>
          <a:custGeom>
            <a:avLst/>
            <a:gdLst/>
            <a:ahLst/>
            <a:cxnLst/>
            <a:rect l="l" t="t" r="r" b="b"/>
            <a:pathLst>
              <a:path w="74341" h="74341">
                <a:moveTo>
                  <a:pt x="37171" y="0"/>
                </a:moveTo>
                <a:lnTo>
                  <a:pt x="37171" y="0"/>
                </a:lnTo>
                <a:cubicBezTo>
                  <a:pt x="57700" y="0"/>
                  <a:pt x="74341" y="16642"/>
                  <a:pt x="74341" y="37171"/>
                </a:cubicBezTo>
                <a:lnTo>
                  <a:pt x="74341" y="37171"/>
                </a:lnTo>
                <a:cubicBezTo>
                  <a:pt x="74341" y="57700"/>
                  <a:pt x="57700" y="74341"/>
                  <a:pt x="37171" y="74341"/>
                </a:cubicBezTo>
                <a:lnTo>
                  <a:pt x="37171" y="74341"/>
                </a:lnTo>
                <a:cubicBezTo>
                  <a:pt x="16642" y="74341"/>
                  <a:pt x="0" y="57700"/>
                  <a:pt x="0" y="37171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0" name="Text 8"/>
          <p:cNvSpPr/>
          <p:nvPr/>
        </p:nvSpPr>
        <p:spPr>
          <a:xfrm>
            <a:off x="743416" y="1784350"/>
            <a:ext cx="3196683" cy="241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项目名称：</a:t>
            </a:r>
            <a:r>
              <a:rPr lang="en-US" sz="117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金戈通信集团综合通信网络建设项目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57562" y="2211813"/>
            <a:ext cx="74341" cy="74341"/>
          </a:xfrm>
          <a:custGeom>
            <a:avLst/>
            <a:gdLst/>
            <a:ahLst/>
            <a:cxnLst/>
            <a:rect l="l" t="t" r="r" b="b"/>
            <a:pathLst>
              <a:path w="74341" h="74341">
                <a:moveTo>
                  <a:pt x="37171" y="0"/>
                </a:moveTo>
                <a:lnTo>
                  <a:pt x="37171" y="0"/>
                </a:lnTo>
                <a:cubicBezTo>
                  <a:pt x="57700" y="0"/>
                  <a:pt x="74341" y="16642"/>
                  <a:pt x="74341" y="37171"/>
                </a:cubicBezTo>
                <a:lnTo>
                  <a:pt x="74341" y="37171"/>
                </a:lnTo>
                <a:cubicBezTo>
                  <a:pt x="74341" y="57700"/>
                  <a:pt x="57700" y="74341"/>
                  <a:pt x="37171" y="74341"/>
                </a:cubicBezTo>
                <a:lnTo>
                  <a:pt x="37171" y="74341"/>
                </a:lnTo>
                <a:cubicBezTo>
                  <a:pt x="16642" y="74341"/>
                  <a:pt x="0" y="57700"/>
                  <a:pt x="0" y="37171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2" name="Text 10"/>
          <p:cNvSpPr/>
          <p:nvPr/>
        </p:nvSpPr>
        <p:spPr>
          <a:xfrm>
            <a:off x="743416" y="2137472"/>
            <a:ext cx="5445512" cy="4832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建设范围：</a:t>
            </a:r>
            <a:r>
              <a:rPr lang="en-US" sz="117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连接公司总部+4个分支共5个企业网络，支撑数据、语音、视频类通信业务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57562" y="2741496"/>
            <a:ext cx="74341" cy="74341"/>
          </a:xfrm>
          <a:custGeom>
            <a:avLst/>
            <a:gdLst/>
            <a:ahLst/>
            <a:cxnLst/>
            <a:rect l="l" t="t" r="r" b="b"/>
            <a:pathLst>
              <a:path w="74341" h="74341">
                <a:moveTo>
                  <a:pt x="37171" y="0"/>
                </a:moveTo>
                <a:lnTo>
                  <a:pt x="37171" y="0"/>
                </a:lnTo>
                <a:cubicBezTo>
                  <a:pt x="57700" y="0"/>
                  <a:pt x="74341" y="16642"/>
                  <a:pt x="74341" y="37171"/>
                </a:cubicBezTo>
                <a:lnTo>
                  <a:pt x="74341" y="37171"/>
                </a:lnTo>
                <a:cubicBezTo>
                  <a:pt x="74341" y="57700"/>
                  <a:pt x="57700" y="74341"/>
                  <a:pt x="37171" y="74341"/>
                </a:cubicBezTo>
                <a:lnTo>
                  <a:pt x="37171" y="74341"/>
                </a:lnTo>
                <a:cubicBezTo>
                  <a:pt x="16642" y="74341"/>
                  <a:pt x="0" y="57700"/>
                  <a:pt x="0" y="37171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6" name="Text 14"/>
          <p:cNvSpPr/>
          <p:nvPr/>
        </p:nvSpPr>
        <p:spPr>
          <a:xfrm>
            <a:off x="743416" y="2667155"/>
            <a:ext cx="2304585" cy="241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投标单位：</a:t>
            </a:r>
            <a:r>
              <a:rPr lang="en-US" sz="117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虚鲲网源科技有限公司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71708" y="3680057"/>
            <a:ext cx="5928732" cy="3029415"/>
          </a:xfrm>
          <a:custGeom>
            <a:avLst/>
            <a:gdLst/>
            <a:ahLst/>
            <a:cxnLst/>
            <a:rect l="l" t="t" r="r" b="b"/>
            <a:pathLst>
              <a:path w="5928732" h="3029415">
                <a:moveTo>
                  <a:pt x="37171" y="0"/>
                </a:moveTo>
                <a:lnTo>
                  <a:pt x="5891561" y="0"/>
                </a:lnTo>
                <a:cubicBezTo>
                  <a:pt x="5912090" y="0"/>
                  <a:pt x="5928732" y="16642"/>
                  <a:pt x="5928732" y="37171"/>
                </a:cubicBezTo>
                <a:lnTo>
                  <a:pt x="5928732" y="2955073"/>
                </a:lnTo>
                <a:cubicBezTo>
                  <a:pt x="5928732" y="2996103"/>
                  <a:pt x="5895420" y="3029415"/>
                  <a:pt x="5854390" y="3029415"/>
                </a:cubicBezTo>
                <a:lnTo>
                  <a:pt x="74342" y="3029415"/>
                </a:lnTo>
                <a:cubicBezTo>
                  <a:pt x="33284" y="3029415"/>
                  <a:pt x="0" y="2996131"/>
                  <a:pt x="0" y="2955073"/>
                </a:cubicBez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5756" dist="37171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8" name="Shape 16"/>
          <p:cNvSpPr/>
          <p:nvPr/>
        </p:nvSpPr>
        <p:spPr>
          <a:xfrm>
            <a:off x="371708" y="3680057"/>
            <a:ext cx="5928732" cy="37171"/>
          </a:xfrm>
          <a:custGeom>
            <a:avLst/>
            <a:gdLst/>
            <a:ahLst/>
            <a:cxnLst/>
            <a:rect l="l" t="t" r="r" b="b"/>
            <a:pathLst>
              <a:path w="5928732" h="37171">
                <a:moveTo>
                  <a:pt x="37171" y="0"/>
                </a:moveTo>
                <a:lnTo>
                  <a:pt x="5891561" y="0"/>
                </a:lnTo>
                <a:cubicBezTo>
                  <a:pt x="5912090" y="0"/>
                  <a:pt x="5928732" y="16642"/>
                  <a:pt x="5928732" y="37171"/>
                </a:cubicBezTo>
                <a:lnTo>
                  <a:pt x="5928732" y="37171"/>
                </a:lnTo>
                <a:lnTo>
                  <a:pt x="0" y="37171"/>
                </a:lnTo>
                <a:lnTo>
                  <a:pt x="0" y="37171"/>
                </a:lnTo>
                <a:cubicBezTo>
                  <a:pt x="0" y="16642"/>
                  <a:pt x="16642" y="0"/>
                  <a:pt x="37171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19" name="Shape 17"/>
          <p:cNvSpPr/>
          <p:nvPr/>
        </p:nvSpPr>
        <p:spPr>
          <a:xfrm>
            <a:off x="585440" y="3921667"/>
            <a:ext cx="223024" cy="223024"/>
          </a:xfrm>
          <a:custGeom>
            <a:avLst/>
            <a:gdLst/>
            <a:ahLst/>
            <a:cxnLst/>
            <a:rect l="l" t="t" r="r" b="b"/>
            <a:pathLst>
              <a:path w="223024" h="223024">
                <a:moveTo>
                  <a:pt x="195146" y="111512"/>
                </a:moveTo>
                <a:cubicBezTo>
                  <a:pt x="195146" y="65353"/>
                  <a:pt x="157671" y="27878"/>
                  <a:pt x="111512" y="27878"/>
                </a:cubicBezTo>
                <a:cubicBezTo>
                  <a:pt x="65353" y="27878"/>
                  <a:pt x="27878" y="65353"/>
                  <a:pt x="27878" y="111512"/>
                </a:cubicBezTo>
                <a:cubicBezTo>
                  <a:pt x="27878" y="157671"/>
                  <a:pt x="65353" y="195146"/>
                  <a:pt x="111512" y="195146"/>
                </a:cubicBezTo>
                <a:cubicBezTo>
                  <a:pt x="157671" y="195146"/>
                  <a:pt x="195146" y="157671"/>
                  <a:pt x="195146" y="111512"/>
                </a:cubicBezTo>
                <a:close/>
                <a:moveTo>
                  <a:pt x="0" y="111512"/>
                </a:moveTo>
                <a:cubicBezTo>
                  <a:pt x="0" y="49967"/>
                  <a:pt x="49967" y="0"/>
                  <a:pt x="111512" y="0"/>
                </a:cubicBezTo>
                <a:cubicBezTo>
                  <a:pt x="173057" y="0"/>
                  <a:pt x="223024" y="49967"/>
                  <a:pt x="223024" y="111512"/>
                </a:cubicBezTo>
                <a:cubicBezTo>
                  <a:pt x="223024" y="173057"/>
                  <a:pt x="173057" y="223024"/>
                  <a:pt x="111512" y="223024"/>
                </a:cubicBezTo>
                <a:cubicBezTo>
                  <a:pt x="49967" y="223024"/>
                  <a:pt x="0" y="173057"/>
                  <a:pt x="0" y="111512"/>
                </a:cubicBezTo>
                <a:close/>
                <a:moveTo>
                  <a:pt x="111512" y="146360"/>
                </a:moveTo>
                <a:cubicBezTo>
                  <a:pt x="130745" y="146360"/>
                  <a:pt x="146360" y="130745"/>
                  <a:pt x="146360" y="111512"/>
                </a:cubicBezTo>
                <a:cubicBezTo>
                  <a:pt x="146360" y="92279"/>
                  <a:pt x="130745" y="76665"/>
                  <a:pt x="111512" y="76665"/>
                </a:cubicBezTo>
                <a:cubicBezTo>
                  <a:pt x="92279" y="76665"/>
                  <a:pt x="76665" y="92279"/>
                  <a:pt x="76665" y="111512"/>
                </a:cubicBezTo>
                <a:cubicBezTo>
                  <a:pt x="76665" y="130745"/>
                  <a:pt x="92279" y="146360"/>
                  <a:pt x="111512" y="146360"/>
                </a:cubicBezTo>
                <a:close/>
                <a:moveTo>
                  <a:pt x="111512" y="48787"/>
                </a:moveTo>
                <a:cubicBezTo>
                  <a:pt x="146131" y="48787"/>
                  <a:pt x="174238" y="76893"/>
                  <a:pt x="174238" y="111512"/>
                </a:cubicBezTo>
                <a:cubicBezTo>
                  <a:pt x="174238" y="146131"/>
                  <a:pt x="146131" y="174238"/>
                  <a:pt x="111512" y="174238"/>
                </a:cubicBezTo>
                <a:cubicBezTo>
                  <a:pt x="76893" y="174238"/>
                  <a:pt x="48787" y="146131"/>
                  <a:pt x="48787" y="111512"/>
                </a:cubicBezTo>
                <a:cubicBezTo>
                  <a:pt x="48787" y="76893"/>
                  <a:pt x="76893" y="48787"/>
                  <a:pt x="111512" y="48787"/>
                </a:cubicBezTo>
                <a:close/>
                <a:moveTo>
                  <a:pt x="97573" y="111512"/>
                </a:moveTo>
                <a:cubicBezTo>
                  <a:pt x="97573" y="103819"/>
                  <a:pt x="103819" y="97573"/>
                  <a:pt x="111512" y="97573"/>
                </a:cubicBezTo>
                <a:cubicBezTo>
                  <a:pt x="119205" y="97573"/>
                  <a:pt x="125451" y="103819"/>
                  <a:pt x="125451" y="111512"/>
                </a:cubicBezTo>
                <a:cubicBezTo>
                  <a:pt x="125451" y="119205"/>
                  <a:pt x="119205" y="125451"/>
                  <a:pt x="111512" y="125451"/>
                </a:cubicBezTo>
                <a:cubicBezTo>
                  <a:pt x="103819" y="125451"/>
                  <a:pt x="97573" y="119205"/>
                  <a:pt x="97573" y="111512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0" name="Text 18"/>
          <p:cNvSpPr/>
          <p:nvPr/>
        </p:nvSpPr>
        <p:spPr>
          <a:xfrm>
            <a:off x="947855" y="3884496"/>
            <a:ext cx="1449659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6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核心建设目标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69952" y="4330545"/>
            <a:ext cx="5541537" cy="464634"/>
          </a:xfrm>
          <a:custGeom>
            <a:avLst/>
            <a:gdLst/>
            <a:ahLst/>
            <a:cxnLst/>
            <a:rect l="l" t="t" r="r" b="b"/>
            <a:pathLst>
              <a:path w="5541537" h="464634">
                <a:moveTo>
                  <a:pt x="24781" y="0"/>
                </a:moveTo>
                <a:lnTo>
                  <a:pt x="5504366" y="0"/>
                </a:lnTo>
                <a:cubicBezTo>
                  <a:pt x="5524895" y="0"/>
                  <a:pt x="5541537" y="16642"/>
                  <a:pt x="5541537" y="37171"/>
                </a:cubicBezTo>
                <a:lnTo>
                  <a:pt x="5541537" y="427463"/>
                </a:lnTo>
                <a:cubicBezTo>
                  <a:pt x="5541537" y="447992"/>
                  <a:pt x="5524895" y="464634"/>
                  <a:pt x="5504366" y="464634"/>
                </a:cubicBezTo>
                <a:lnTo>
                  <a:pt x="24781" y="464634"/>
                </a:lnTo>
                <a:cubicBezTo>
                  <a:pt x="11095" y="464634"/>
                  <a:pt x="0" y="453540"/>
                  <a:pt x="0" y="439854"/>
                </a:cubicBezTo>
                <a:lnTo>
                  <a:pt x="0" y="24781"/>
                </a:lnTo>
                <a:cubicBezTo>
                  <a:pt x="0" y="11104"/>
                  <a:pt x="11104" y="0"/>
                  <a:pt x="24781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569952" y="4330545"/>
            <a:ext cx="24781" cy="464634"/>
          </a:xfrm>
          <a:custGeom>
            <a:avLst/>
            <a:gdLst/>
            <a:ahLst/>
            <a:cxnLst/>
            <a:rect l="l" t="t" r="r" b="b"/>
            <a:pathLst>
              <a:path w="24781" h="464634">
                <a:moveTo>
                  <a:pt x="24781" y="0"/>
                </a:moveTo>
                <a:lnTo>
                  <a:pt x="24781" y="0"/>
                </a:lnTo>
                <a:lnTo>
                  <a:pt x="24781" y="464634"/>
                </a:lnTo>
                <a:lnTo>
                  <a:pt x="24781" y="464634"/>
                </a:lnTo>
                <a:cubicBezTo>
                  <a:pt x="11095" y="464634"/>
                  <a:pt x="0" y="453540"/>
                  <a:pt x="0" y="439854"/>
                </a:cubicBezTo>
                <a:lnTo>
                  <a:pt x="0" y="24781"/>
                </a:lnTo>
                <a:cubicBezTo>
                  <a:pt x="0" y="11104"/>
                  <a:pt x="11104" y="0"/>
                  <a:pt x="24781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3" name="Text 21"/>
          <p:cNvSpPr/>
          <p:nvPr/>
        </p:nvSpPr>
        <p:spPr>
          <a:xfrm>
            <a:off x="693855" y="4442057"/>
            <a:ext cx="5380463" cy="241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架构先进：</a:t>
            </a:r>
            <a:r>
              <a:rPr lang="en-US" sz="117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采用核心、汇聚、接入三层架构，支持未来平滑扩展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69952" y="4906692"/>
            <a:ext cx="5541537" cy="464634"/>
          </a:xfrm>
          <a:custGeom>
            <a:avLst/>
            <a:gdLst/>
            <a:ahLst/>
            <a:cxnLst/>
            <a:rect l="l" t="t" r="r" b="b"/>
            <a:pathLst>
              <a:path w="5541537" h="464634">
                <a:moveTo>
                  <a:pt x="24781" y="0"/>
                </a:moveTo>
                <a:lnTo>
                  <a:pt x="5504366" y="0"/>
                </a:lnTo>
                <a:cubicBezTo>
                  <a:pt x="5524895" y="0"/>
                  <a:pt x="5541537" y="16642"/>
                  <a:pt x="5541537" y="37171"/>
                </a:cubicBezTo>
                <a:lnTo>
                  <a:pt x="5541537" y="427463"/>
                </a:lnTo>
                <a:cubicBezTo>
                  <a:pt x="5541537" y="447992"/>
                  <a:pt x="5524895" y="464634"/>
                  <a:pt x="5504366" y="464634"/>
                </a:cubicBezTo>
                <a:lnTo>
                  <a:pt x="24781" y="464634"/>
                </a:lnTo>
                <a:cubicBezTo>
                  <a:pt x="11095" y="464634"/>
                  <a:pt x="0" y="453540"/>
                  <a:pt x="0" y="439854"/>
                </a:cubicBezTo>
                <a:lnTo>
                  <a:pt x="0" y="24781"/>
                </a:lnTo>
                <a:cubicBezTo>
                  <a:pt x="0" y="11104"/>
                  <a:pt x="11104" y="0"/>
                  <a:pt x="24781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569952" y="4906692"/>
            <a:ext cx="24781" cy="464634"/>
          </a:xfrm>
          <a:custGeom>
            <a:avLst/>
            <a:gdLst/>
            <a:ahLst/>
            <a:cxnLst/>
            <a:rect l="l" t="t" r="r" b="b"/>
            <a:pathLst>
              <a:path w="24781" h="464634">
                <a:moveTo>
                  <a:pt x="24781" y="0"/>
                </a:moveTo>
                <a:lnTo>
                  <a:pt x="24781" y="0"/>
                </a:lnTo>
                <a:lnTo>
                  <a:pt x="24781" y="464634"/>
                </a:lnTo>
                <a:lnTo>
                  <a:pt x="24781" y="464634"/>
                </a:lnTo>
                <a:cubicBezTo>
                  <a:pt x="11095" y="464634"/>
                  <a:pt x="0" y="453540"/>
                  <a:pt x="0" y="439854"/>
                </a:cubicBezTo>
                <a:lnTo>
                  <a:pt x="0" y="24781"/>
                </a:lnTo>
                <a:cubicBezTo>
                  <a:pt x="0" y="11104"/>
                  <a:pt x="11104" y="0"/>
                  <a:pt x="24781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6" name="Text 24"/>
          <p:cNvSpPr/>
          <p:nvPr/>
        </p:nvSpPr>
        <p:spPr>
          <a:xfrm>
            <a:off x="693855" y="5018204"/>
            <a:ext cx="5380463" cy="241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高可靠性：</a:t>
            </a:r>
            <a:r>
              <a:rPr lang="en-US" sz="117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核心设备及链路双冗余设计，实现亚秒级故障倒换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69952" y="5482838"/>
            <a:ext cx="5541537" cy="464634"/>
          </a:xfrm>
          <a:custGeom>
            <a:avLst/>
            <a:gdLst/>
            <a:ahLst/>
            <a:cxnLst/>
            <a:rect l="l" t="t" r="r" b="b"/>
            <a:pathLst>
              <a:path w="5541537" h="464634">
                <a:moveTo>
                  <a:pt x="24781" y="0"/>
                </a:moveTo>
                <a:lnTo>
                  <a:pt x="5504366" y="0"/>
                </a:lnTo>
                <a:cubicBezTo>
                  <a:pt x="5524895" y="0"/>
                  <a:pt x="5541537" y="16642"/>
                  <a:pt x="5541537" y="37171"/>
                </a:cubicBezTo>
                <a:lnTo>
                  <a:pt x="5541537" y="427463"/>
                </a:lnTo>
                <a:cubicBezTo>
                  <a:pt x="5541537" y="447992"/>
                  <a:pt x="5524895" y="464634"/>
                  <a:pt x="5504366" y="464634"/>
                </a:cubicBezTo>
                <a:lnTo>
                  <a:pt x="24781" y="464634"/>
                </a:lnTo>
                <a:cubicBezTo>
                  <a:pt x="11095" y="464634"/>
                  <a:pt x="0" y="453540"/>
                  <a:pt x="0" y="439854"/>
                </a:cubicBezTo>
                <a:lnTo>
                  <a:pt x="0" y="24781"/>
                </a:lnTo>
                <a:cubicBezTo>
                  <a:pt x="0" y="11104"/>
                  <a:pt x="11104" y="0"/>
                  <a:pt x="24781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569952" y="5482838"/>
            <a:ext cx="24781" cy="464634"/>
          </a:xfrm>
          <a:custGeom>
            <a:avLst/>
            <a:gdLst/>
            <a:ahLst/>
            <a:cxnLst/>
            <a:rect l="l" t="t" r="r" b="b"/>
            <a:pathLst>
              <a:path w="24781" h="464634">
                <a:moveTo>
                  <a:pt x="24781" y="0"/>
                </a:moveTo>
                <a:lnTo>
                  <a:pt x="24781" y="0"/>
                </a:lnTo>
                <a:lnTo>
                  <a:pt x="24781" y="464634"/>
                </a:lnTo>
                <a:lnTo>
                  <a:pt x="24781" y="464634"/>
                </a:lnTo>
                <a:cubicBezTo>
                  <a:pt x="11095" y="464634"/>
                  <a:pt x="0" y="453540"/>
                  <a:pt x="0" y="439854"/>
                </a:cubicBezTo>
                <a:lnTo>
                  <a:pt x="0" y="24781"/>
                </a:lnTo>
                <a:cubicBezTo>
                  <a:pt x="0" y="11104"/>
                  <a:pt x="11104" y="0"/>
                  <a:pt x="24781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9" name="Text 27"/>
          <p:cNvSpPr/>
          <p:nvPr/>
        </p:nvSpPr>
        <p:spPr>
          <a:xfrm>
            <a:off x="693855" y="5594350"/>
            <a:ext cx="5380463" cy="241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业务融合：</a:t>
            </a:r>
            <a:r>
              <a:rPr lang="en-US" sz="117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统一承载数据、语音、视频等多业务，端到端QoS保障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69952" y="6058984"/>
            <a:ext cx="5541537" cy="464634"/>
          </a:xfrm>
          <a:custGeom>
            <a:avLst/>
            <a:gdLst/>
            <a:ahLst/>
            <a:cxnLst/>
            <a:rect l="l" t="t" r="r" b="b"/>
            <a:pathLst>
              <a:path w="5541537" h="464634">
                <a:moveTo>
                  <a:pt x="24781" y="0"/>
                </a:moveTo>
                <a:lnTo>
                  <a:pt x="5504366" y="0"/>
                </a:lnTo>
                <a:cubicBezTo>
                  <a:pt x="5524895" y="0"/>
                  <a:pt x="5541537" y="16642"/>
                  <a:pt x="5541537" y="37171"/>
                </a:cubicBezTo>
                <a:lnTo>
                  <a:pt x="5541537" y="427463"/>
                </a:lnTo>
                <a:cubicBezTo>
                  <a:pt x="5541537" y="447992"/>
                  <a:pt x="5524895" y="464634"/>
                  <a:pt x="5504366" y="464634"/>
                </a:cubicBezTo>
                <a:lnTo>
                  <a:pt x="24781" y="464634"/>
                </a:lnTo>
                <a:cubicBezTo>
                  <a:pt x="11095" y="464634"/>
                  <a:pt x="0" y="453540"/>
                  <a:pt x="0" y="439854"/>
                </a:cubicBezTo>
                <a:lnTo>
                  <a:pt x="0" y="24781"/>
                </a:lnTo>
                <a:cubicBezTo>
                  <a:pt x="0" y="11104"/>
                  <a:pt x="11104" y="0"/>
                  <a:pt x="24781" y="0"/>
                </a:cubicBezTo>
                <a:close/>
              </a:path>
            </a:pathLst>
          </a:custGeom>
          <a:solidFill>
            <a:srgbClr val="4E8A72">
              <a:alpha val="5098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569952" y="6058984"/>
            <a:ext cx="24781" cy="464634"/>
          </a:xfrm>
          <a:custGeom>
            <a:avLst/>
            <a:gdLst/>
            <a:ahLst/>
            <a:cxnLst/>
            <a:rect l="l" t="t" r="r" b="b"/>
            <a:pathLst>
              <a:path w="24781" h="464634">
                <a:moveTo>
                  <a:pt x="24781" y="0"/>
                </a:moveTo>
                <a:lnTo>
                  <a:pt x="24781" y="0"/>
                </a:lnTo>
                <a:lnTo>
                  <a:pt x="24781" y="464634"/>
                </a:lnTo>
                <a:lnTo>
                  <a:pt x="24781" y="464634"/>
                </a:lnTo>
                <a:cubicBezTo>
                  <a:pt x="11095" y="464634"/>
                  <a:pt x="0" y="453540"/>
                  <a:pt x="0" y="439854"/>
                </a:cubicBezTo>
                <a:lnTo>
                  <a:pt x="0" y="24781"/>
                </a:lnTo>
                <a:cubicBezTo>
                  <a:pt x="0" y="11104"/>
                  <a:pt x="11104" y="0"/>
                  <a:pt x="24781" y="0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2" name="Text 30"/>
          <p:cNvSpPr/>
          <p:nvPr/>
        </p:nvSpPr>
        <p:spPr>
          <a:xfrm>
            <a:off x="693855" y="6170496"/>
            <a:ext cx="5380463" cy="241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安全可控：</a:t>
            </a:r>
            <a:r>
              <a:rPr lang="en-US" sz="1171" dirty="0">
                <a:solidFill>
                  <a:srgbClr val="1C212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MPLS VPN逻辑隔离，多重安全防护机制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606014" y="1136804"/>
            <a:ext cx="5296829" cy="5594195"/>
          </a:xfrm>
          <a:custGeom>
            <a:avLst/>
            <a:gdLst/>
            <a:ahLst/>
            <a:cxnLst/>
            <a:rect l="l" t="t" r="r" b="b"/>
            <a:pathLst>
              <a:path w="5296829" h="5594195">
                <a:moveTo>
                  <a:pt x="74367" y="0"/>
                </a:moveTo>
                <a:lnTo>
                  <a:pt x="5222462" y="0"/>
                </a:lnTo>
                <a:cubicBezTo>
                  <a:pt x="5263534" y="0"/>
                  <a:pt x="5296829" y="33295"/>
                  <a:pt x="5296829" y="74367"/>
                </a:cubicBezTo>
                <a:lnTo>
                  <a:pt x="5296829" y="5519828"/>
                </a:lnTo>
                <a:cubicBezTo>
                  <a:pt x="5296829" y="5560900"/>
                  <a:pt x="5263534" y="5594195"/>
                  <a:pt x="5222462" y="5594195"/>
                </a:cubicBezTo>
                <a:lnTo>
                  <a:pt x="74367" y="5594195"/>
                </a:lnTo>
                <a:cubicBezTo>
                  <a:pt x="33295" y="5594195"/>
                  <a:pt x="0" y="5560900"/>
                  <a:pt x="0" y="5519828"/>
                </a:cubicBezTo>
                <a:lnTo>
                  <a:pt x="0" y="74367"/>
                </a:lnTo>
                <a:cubicBezTo>
                  <a:pt x="0" y="33323"/>
                  <a:pt x="33323" y="0"/>
                  <a:pt x="7436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4B5C"/>
              </a:gs>
              <a:gs pos="100000">
                <a:srgbClr val="4E8A72"/>
              </a:gs>
            </a:gsLst>
            <a:lin ang="2700000" scaled="1"/>
          </a:gradFill>
          <a:ln/>
          <a:effectLst>
            <a:outerShdw blurRad="55756" dist="37171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6884795" y="1572013"/>
            <a:ext cx="167268" cy="223024"/>
          </a:xfrm>
          <a:custGeom>
            <a:avLst/>
            <a:gdLst/>
            <a:ahLst/>
            <a:cxnLst/>
            <a:rect l="l" t="t" r="r" b="b"/>
            <a:pathLst>
              <a:path w="167268" h="223024">
                <a:moveTo>
                  <a:pt x="127586" y="167268"/>
                </a:moveTo>
                <a:cubicBezTo>
                  <a:pt x="130765" y="157555"/>
                  <a:pt x="137125" y="148756"/>
                  <a:pt x="144312" y="141176"/>
                </a:cubicBezTo>
                <a:cubicBezTo>
                  <a:pt x="158556" y="126192"/>
                  <a:pt x="167268" y="105937"/>
                  <a:pt x="167268" y="83634"/>
                </a:cubicBezTo>
                <a:cubicBezTo>
                  <a:pt x="167268" y="37461"/>
                  <a:pt x="129807" y="0"/>
                  <a:pt x="83634" y="0"/>
                </a:cubicBezTo>
                <a:cubicBezTo>
                  <a:pt x="37461" y="0"/>
                  <a:pt x="0" y="37461"/>
                  <a:pt x="0" y="83634"/>
                </a:cubicBezTo>
                <a:cubicBezTo>
                  <a:pt x="0" y="105937"/>
                  <a:pt x="8712" y="126192"/>
                  <a:pt x="22956" y="141176"/>
                </a:cubicBezTo>
                <a:cubicBezTo>
                  <a:pt x="30143" y="148756"/>
                  <a:pt x="36546" y="157555"/>
                  <a:pt x="39683" y="167268"/>
                </a:cubicBezTo>
                <a:lnTo>
                  <a:pt x="127542" y="167268"/>
                </a:lnTo>
                <a:close/>
                <a:moveTo>
                  <a:pt x="125451" y="188177"/>
                </a:moveTo>
                <a:lnTo>
                  <a:pt x="41817" y="188177"/>
                </a:lnTo>
                <a:lnTo>
                  <a:pt x="41817" y="195146"/>
                </a:lnTo>
                <a:cubicBezTo>
                  <a:pt x="41817" y="214400"/>
                  <a:pt x="57411" y="229994"/>
                  <a:pt x="76665" y="229994"/>
                </a:cubicBezTo>
                <a:lnTo>
                  <a:pt x="90604" y="229994"/>
                </a:lnTo>
                <a:cubicBezTo>
                  <a:pt x="109857" y="229994"/>
                  <a:pt x="125451" y="214400"/>
                  <a:pt x="125451" y="195146"/>
                </a:cubicBezTo>
                <a:lnTo>
                  <a:pt x="125451" y="188177"/>
                </a:lnTo>
                <a:close/>
                <a:moveTo>
                  <a:pt x="80149" y="48787"/>
                </a:moveTo>
                <a:cubicBezTo>
                  <a:pt x="62813" y="48787"/>
                  <a:pt x="48787" y="62813"/>
                  <a:pt x="48787" y="80149"/>
                </a:cubicBezTo>
                <a:cubicBezTo>
                  <a:pt x="48787" y="85943"/>
                  <a:pt x="44126" y="90604"/>
                  <a:pt x="38332" y="90604"/>
                </a:cubicBezTo>
                <a:cubicBezTo>
                  <a:pt x="32539" y="90604"/>
                  <a:pt x="27878" y="85943"/>
                  <a:pt x="27878" y="80149"/>
                </a:cubicBezTo>
                <a:cubicBezTo>
                  <a:pt x="27878" y="51269"/>
                  <a:pt x="51269" y="27878"/>
                  <a:pt x="80149" y="27878"/>
                </a:cubicBezTo>
                <a:cubicBezTo>
                  <a:pt x="85943" y="27878"/>
                  <a:pt x="90604" y="32539"/>
                  <a:pt x="90604" y="38332"/>
                </a:cubicBezTo>
                <a:cubicBezTo>
                  <a:pt x="90604" y="44126"/>
                  <a:pt x="85943" y="48787"/>
                  <a:pt x="80149" y="48787"/>
                </a:cubicBez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35" name="Text 33"/>
          <p:cNvSpPr/>
          <p:nvPr/>
        </p:nvSpPr>
        <p:spPr>
          <a:xfrm>
            <a:off x="7107819" y="1534842"/>
            <a:ext cx="4683512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6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需求理解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829039" y="2055232"/>
            <a:ext cx="4934415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网络互通需求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829039" y="2389769"/>
            <a:ext cx="4925122" cy="4832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企业各分支能与北京总部进行数据、语音、视频通信，分支间无硬性互通要求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829039" y="3021671"/>
            <a:ext cx="4934415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业务承载需求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829039" y="3356208"/>
            <a:ext cx="4925122" cy="241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支撑企业日常办公、视频会议、远程协作等核心业务系统稳定运行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829039" y="3746501"/>
            <a:ext cx="4934415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安全隔离需求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829039" y="4081037"/>
            <a:ext cx="4925122" cy="241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各分支网络逻辑隔离，仅与总部授权网络互通，保障数据安全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829039" y="4471330"/>
            <a:ext cx="4934415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7" b="1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扩展演进需求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829039" y="4805866"/>
            <a:ext cx="4925122" cy="2416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dirty="0">
                <a:solidFill>
                  <a:srgbClr val="FFFFFF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IPv4/IPv6双栈支持，为未来业务增长和技术演进预留空间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829039" y="5623621"/>
            <a:ext cx="4850780" cy="6195"/>
          </a:xfrm>
          <a:custGeom>
            <a:avLst/>
            <a:gdLst/>
            <a:ahLst/>
            <a:cxnLst/>
            <a:rect l="l" t="t" r="r" b="b"/>
            <a:pathLst>
              <a:path w="4850780" h="6195">
                <a:moveTo>
                  <a:pt x="0" y="0"/>
                </a:moveTo>
                <a:lnTo>
                  <a:pt x="4850780" y="0"/>
                </a:lnTo>
                <a:lnTo>
                  <a:pt x="4850780" y="6195"/>
                </a:lnTo>
                <a:lnTo>
                  <a:pt x="0" y="6195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6856917" y="5886914"/>
            <a:ext cx="130098" cy="148683"/>
          </a:xfrm>
          <a:custGeom>
            <a:avLst/>
            <a:gdLst/>
            <a:ahLst/>
            <a:cxnLst/>
            <a:rect l="l" t="t" r="r" b="b"/>
            <a:pathLst>
              <a:path w="130098" h="148683">
                <a:moveTo>
                  <a:pt x="0" y="62726"/>
                </a:moveTo>
                <a:cubicBezTo>
                  <a:pt x="0" y="43472"/>
                  <a:pt x="15594" y="27878"/>
                  <a:pt x="34848" y="27878"/>
                </a:cubicBezTo>
                <a:lnTo>
                  <a:pt x="37171" y="27878"/>
                </a:lnTo>
                <a:cubicBezTo>
                  <a:pt x="42311" y="27878"/>
                  <a:pt x="46463" y="32031"/>
                  <a:pt x="46463" y="37171"/>
                </a:cubicBezTo>
                <a:cubicBezTo>
                  <a:pt x="46463" y="42311"/>
                  <a:pt x="42311" y="46463"/>
                  <a:pt x="37171" y="46463"/>
                </a:cubicBezTo>
                <a:lnTo>
                  <a:pt x="34848" y="46463"/>
                </a:lnTo>
                <a:cubicBezTo>
                  <a:pt x="25874" y="46463"/>
                  <a:pt x="18585" y="53752"/>
                  <a:pt x="18585" y="62726"/>
                </a:cubicBezTo>
                <a:lnTo>
                  <a:pt x="18585" y="65049"/>
                </a:lnTo>
                <a:lnTo>
                  <a:pt x="37171" y="65049"/>
                </a:lnTo>
                <a:cubicBezTo>
                  <a:pt x="47422" y="65049"/>
                  <a:pt x="55756" y="73383"/>
                  <a:pt x="55756" y="83634"/>
                </a:cubicBezTo>
                <a:lnTo>
                  <a:pt x="55756" y="102220"/>
                </a:lnTo>
                <a:cubicBezTo>
                  <a:pt x="55756" y="112471"/>
                  <a:pt x="47422" y="120805"/>
                  <a:pt x="37171" y="120805"/>
                </a:cubicBezTo>
                <a:lnTo>
                  <a:pt x="18585" y="120805"/>
                </a:lnTo>
                <a:cubicBezTo>
                  <a:pt x="8334" y="120805"/>
                  <a:pt x="0" y="112471"/>
                  <a:pt x="0" y="102220"/>
                </a:cubicBezTo>
                <a:lnTo>
                  <a:pt x="0" y="62726"/>
                </a:lnTo>
                <a:close/>
                <a:moveTo>
                  <a:pt x="74341" y="62726"/>
                </a:moveTo>
                <a:cubicBezTo>
                  <a:pt x="74341" y="43472"/>
                  <a:pt x="89936" y="27878"/>
                  <a:pt x="109189" y="27878"/>
                </a:cubicBezTo>
                <a:lnTo>
                  <a:pt x="111512" y="27878"/>
                </a:lnTo>
                <a:cubicBezTo>
                  <a:pt x="116652" y="27878"/>
                  <a:pt x="120805" y="32031"/>
                  <a:pt x="120805" y="37171"/>
                </a:cubicBezTo>
                <a:cubicBezTo>
                  <a:pt x="120805" y="42311"/>
                  <a:pt x="116652" y="46463"/>
                  <a:pt x="111512" y="46463"/>
                </a:cubicBezTo>
                <a:lnTo>
                  <a:pt x="109189" y="46463"/>
                </a:lnTo>
                <a:cubicBezTo>
                  <a:pt x="100216" y="46463"/>
                  <a:pt x="92927" y="53752"/>
                  <a:pt x="92927" y="62726"/>
                </a:cubicBezTo>
                <a:lnTo>
                  <a:pt x="92927" y="65049"/>
                </a:lnTo>
                <a:lnTo>
                  <a:pt x="111512" y="65049"/>
                </a:lnTo>
                <a:cubicBezTo>
                  <a:pt x="121763" y="65049"/>
                  <a:pt x="130098" y="73383"/>
                  <a:pt x="130098" y="83634"/>
                </a:cubicBezTo>
                <a:lnTo>
                  <a:pt x="130098" y="102220"/>
                </a:lnTo>
                <a:cubicBezTo>
                  <a:pt x="130098" y="112471"/>
                  <a:pt x="121763" y="120805"/>
                  <a:pt x="111512" y="120805"/>
                </a:cubicBezTo>
                <a:lnTo>
                  <a:pt x="92927" y="120805"/>
                </a:lnTo>
                <a:cubicBezTo>
                  <a:pt x="82676" y="120805"/>
                  <a:pt x="74341" y="112471"/>
                  <a:pt x="74341" y="102220"/>
                </a:cubicBezTo>
                <a:lnTo>
                  <a:pt x="74341" y="62726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46" name="Text 44"/>
          <p:cNvSpPr/>
          <p:nvPr/>
        </p:nvSpPr>
        <p:spPr>
          <a:xfrm>
            <a:off x="7069289" y="5849744"/>
            <a:ext cx="4684872" cy="4832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1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深刻理解金戈通信集团的业务需求与发展愿景，致力于构建高可靠、高性能、可扩展的企业通信网络基础设施。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6E517-7246-F090-A904-7506F1DB9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E60A2E47-DD63-3A6A-E912-E814C6C23D78}"/>
              </a:ext>
            </a:extLst>
          </p:cNvPr>
          <p:cNvSpPr/>
          <p:nvPr/>
        </p:nvSpPr>
        <p:spPr>
          <a:xfrm>
            <a:off x="381000" y="490538"/>
            <a:ext cx="762000" cy="9525"/>
          </a:xfrm>
          <a:custGeom>
            <a:avLst/>
            <a:gdLst/>
            <a:ahLst/>
            <a:cxnLst/>
            <a:rect l="l" t="t" r="r" b="b"/>
            <a:pathLst>
              <a:path w="762000" h="9525">
                <a:moveTo>
                  <a:pt x="0" y="0"/>
                </a:moveTo>
                <a:lnTo>
                  <a:pt x="762000" y="0"/>
                </a:lnTo>
                <a:lnTo>
                  <a:pt x="7620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5D15689D-6691-61E1-9348-2ADC91317052}"/>
              </a:ext>
            </a:extLst>
          </p:cNvPr>
          <p:cNvSpPr/>
          <p:nvPr/>
        </p:nvSpPr>
        <p:spPr>
          <a:xfrm>
            <a:off x="1257300" y="381000"/>
            <a:ext cx="317246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360" dirty="0">
                <a:solidFill>
                  <a:srgbClr val="4E8A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TENDER PRESENTATION</a:t>
            </a: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6EE395BF-471C-5E4B-F15F-795924577421}"/>
              </a:ext>
            </a:extLst>
          </p:cNvPr>
          <p:cNvSpPr/>
          <p:nvPr/>
        </p:nvSpPr>
        <p:spPr>
          <a:xfrm>
            <a:off x="381000" y="1939528"/>
            <a:ext cx="11772900" cy="2362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altLang="zh-CN" sz="5400" b="1" dirty="0">
                <a:solidFill>
                  <a:srgbClr val="3A4B5C"/>
                </a:solidFill>
                <a:latin typeface="Noto Sans SC" pitchFamily="34" charset="0"/>
                <a:ea typeface="Noto Sans SC" pitchFamily="34" charset="-122"/>
              </a:rPr>
              <a:t>Chapter 3</a:t>
            </a:r>
            <a:endParaRPr lang="en-US" sz="5400" b="1" dirty="0">
              <a:solidFill>
                <a:srgbClr val="3A4B5C"/>
              </a:solidFill>
              <a:latin typeface="Noto Sans SC" pitchFamily="34" charset="0"/>
              <a:ea typeface="Noto Sans SC" pitchFamily="34" charset="-122"/>
              <a:cs typeface="Noto Sans SC" pitchFamily="34" charset="-120"/>
            </a:endParaRPr>
          </a:p>
          <a:p>
            <a:pPr>
              <a:lnSpc>
                <a:spcPct val="120000"/>
              </a:lnSpc>
            </a:pPr>
            <a:r>
              <a:rPr lang="en-US" altLang="zh-CN" sz="5400" b="1" dirty="0" err="1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省际骨干传输网技术方案</a:t>
            </a:r>
            <a:endParaRPr lang="en-US" altLang="zh-CN" sz="600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7D76DB48-2B8B-485F-08EB-E62C415943C0}"/>
              </a:ext>
            </a:extLst>
          </p:cNvPr>
          <p:cNvSpPr/>
          <p:nvPr/>
        </p:nvSpPr>
        <p:spPr>
          <a:xfrm>
            <a:off x="381000" y="45339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sp>
        <p:nvSpPr>
          <p:cNvPr id="2" name="Text 14">
            <a:extLst>
              <a:ext uri="{FF2B5EF4-FFF2-40B4-BE49-F238E27FC236}">
                <a16:creationId xmlns:a16="http://schemas.microsoft.com/office/drawing/2014/main" id="{DCBB9499-1A84-D6AE-A6F7-20267BF931E6}"/>
              </a:ext>
            </a:extLst>
          </p:cNvPr>
          <p:cNvSpPr/>
          <p:nvPr/>
        </p:nvSpPr>
        <p:spPr>
          <a:xfrm>
            <a:off x="466248" y="4142978"/>
            <a:ext cx="4754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zh-CN" sz="1600" dirty="0" err="1">
                <a:solidFill>
                  <a:srgbClr val="8A9BA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核心、汇聚、接入三层架构设计</a:t>
            </a:r>
            <a:endParaRPr lang="en-US" altLang="zh-CN" sz="3600" dirty="0"/>
          </a:p>
        </p:txBody>
      </p:sp>
    </p:spTree>
    <p:extLst>
      <p:ext uri="{BB962C8B-B14F-4D97-AF65-F5344CB8AC3E}">
        <p14:creationId xmlns:p14="http://schemas.microsoft.com/office/powerpoint/2010/main" val="183186368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83103" y="349056"/>
            <a:ext cx="11601930" cy="232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8" b="1" kern="0" spc="353" dirty="0">
                <a:solidFill>
                  <a:srgbClr val="3C808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BACKBONE NETWORK</a:t>
            </a:r>
            <a:endParaRPr lang="en-US" sz="1600" dirty="0">
              <a:solidFill>
                <a:srgbClr val="3C8082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332434" y="631624"/>
            <a:ext cx="11726593" cy="3989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41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省际骨干传输网总体架构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4" name="Shape 2"/>
          <p:cNvSpPr/>
          <p:nvPr/>
        </p:nvSpPr>
        <p:spPr>
          <a:xfrm>
            <a:off x="332434" y="1163517"/>
            <a:ext cx="1063787" cy="49865"/>
          </a:xfrm>
          <a:custGeom>
            <a:avLst/>
            <a:gdLst/>
            <a:ahLst/>
            <a:cxnLst/>
            <a:rect l="l" t="t" r="r" b="b"/>
            <a:pathLst>
              <a:path w="1063787" h="49865">
                <a:moveTo>
                  <a:pt x="0" y="0"/>
                </a:moveTo>
                <a:lnTo>
                  <a:pt x="1063787" y="0"/>
                </a:lnTo>
                <a:lnTo>
                  <a:pt x="1063787" y="49865"/>
                </a:lnTo>
                <a:lnTo>
                  <a:pt x="0" y="49865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" name="Shape 3"/>
          <p:cNvSpPr/>
          <p:nvPr/>
        </p:nvSpPr>
        <p:spPr>
          <a:xfrm>
            <a:off x="332434" y="1396221"/>
            <a:ext cx="3748188" cy="33243"/>
          </a:xfrm>
          <a:custGeom>
            <a:avLst/>
            <a:gdLst/>
            <a:ahLst/>
            <a:cxnLst/>
            <a:rect l="l" t="t" r="r" b="b"/>
            <a:pathLst>
              <a:path w="3748188" h="33243">
                <a:moveTo>
                  <a:pt x="0" y="0"/>
                </a:moveTo>
                <a:lnTo>
                  <a:pt x="3748188" y="0"/>
                </a:lnTo>
                <a:lnTo>
                  <a:pt x="3748188" y="33243"/>
                </a:lnTo>
                <a:lnTo>
                  <a:pt x="0" y="33243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6" name="Shape 4"/>
          <p:cNvSpPr/>
          <p:nvPr/>
        </p:nvSpPr>
        <p:spPr>
          <a:xfrm>
            <a:off x="332434" y="1545816"/>
            <a:ext cx="465407" cy="465407"/>
          </a:xfrm>
          <a:custGeom>
            <a:avLst/>
            <a:gdLst/>
            <a:ahLst/>
            <a:cxnLst/>
            <a:rect l="l" t="t" r="r" b="b"/>
            <a:pathLst>
              <a:path w="465407" h="465407">
                <a:moveTo>
                  <a:pt x="0" y="0"/>
                </a:moveTo>
                <a:lnTo>
                  <a:pt x="465407" y="0"/>
                </a:lnTo>
                <a:lnTo>
                  <a:pt x="465407" y="465407"/>
                </a:lnTo>
                <a:lnTo>
                  <a:pt x="0" y="465407"/>
                </a:lnTo>
                <a:lnTo>
                  <a:pt x="0" y="0"/>
                </a:lnTo>
                <a:close/>
              </a:path>
            </a:pathLst>
          </a:custGeom>
          <a:solidFill>
            <a:srgbClr val="3C8082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465407" y="1678789"/>
            <a:ext cx="199460" cy="199460"/>
          </a:xfrm>
          <a:custGeom>
            <a:avLst/>
            <a:gdLst/>
            <a:ahLst/>
            <a:cxnLst/>
            <a:rect l="l" t="t" r="r" b="b"/>
            <a:pathLst>
              <a:path w="199460" h="199460">
                <a:moveTo>
                  <a:pt x="90575" y="2026"/>
                </a:moveTo>
                <a:cubicBezTo>
                  <a:pt x="96380" y="-662"/>
                  <a:pt x="103080" y="-662"/>
                  <a:pt x="108885" y="2026"/>
                </a:cubicBezTo>
                <a:lnTo>
                  <a:pt x="194045" y="41372"/>
                </a:lnTo>
                <a:cubicBezTo>
                  <a:pt x="197356" y="42892"/>
                  <a:pt x="199460" y="46203"/>
                  <a:pt x="199460" y="49865"/>
                </a:cubicBezTo>
                <a:cubicBezTo>
                  <a:pt x="199460" y="53527"/>
                  <a:pt x="197356" y="56838"/>
                  <a:pt x="194045" y="58358"/>
                </a:cubicBezTo>
                <a:lnTo>
                  <a:pt x="108885" y="97704"/>
                </a:lnTo>
                <a:cubicBezTo>
                  <a:pt x="103080" y="100392"/>
                  <a:pt x="96380" y="100392"/>
                  <a:pt x="90575" y="97704"/>
                </a:cubicBezTo>
                <a:lnTo>
                  <a:pt x="5415" y="58358"/>
                </a:lnTo>
                <a:cubicBezTo>
                  <a:pt x="2104" y="56799"/>
                  <a:pt x="0" y="53488"/>
                  <a:pt x="0" y="49865"/>
                </a:cubicBezTo>
                <a:cubicBezTo>
                  <a:pt x="0" y="46242"/>
                  <a:pt x="2104" y="42892"/>
                  <a:pt x="5415" y="41372"/>
                </a:cubicBezTo>
                <a:lnTo>
                  <a:pt x="90575" y="2026"/>
                </a:lnTo>
                <a:close/>
                <a:moveTo>
                  <a:pt x="18738" y="85082"/>
                </a:moveTo>
                <a:lnTo>
                  <a:pt x="82745" y="114651"/>
                </a:lnTo>
                <a:cubicBezTo>
                  <a:pt x="93536" y="119637"/>
                  <a:pt x="105963" y="119637"/>
                  <a:pt x="116754" y="114651"/>
                </a:cubicBezTo>
                <a:lnTo>
                  <a:pt x="180761" y="85082"/>
                </a:lnTo>
                <a:lnTo>
                  <a:pt x="194045" y="91237"/>
                </a:lnTo>
                <a:cubicBezTo>
                  <a:pt x="197356" y="92757"/>
                  <a:pt x="199460" y="96068"/>
                  <a:pt x="199460" y="99730"/>
                </a:cubicBezTo>
                <a:cubicBezTo>
                  <a:pt x="199460" y="103392"/>
                  <a:pt x="197356" y="106703"/>
                  <a:pt x="194045" y="108223"/>
                </a:cubicBezTo>
                <a:lnTo>
                  <a:pt x="108885" y="147569"/>
                </a:lnTo>
                <a:cubicBezTo>
                  <a:pt x="103080" y="150257"/>
                  <a:pt x="96380" y="150257"/>
                  <a:pt x="90575" y="147569"/>
                </a:cubicBezTo>
                <a:lnTo>
                  <a:pt x="5415" y="108223"/>
                </a:lnTo>
                <a:cubicBezTo>
                  <a:pt x="2104" y="106664"/>
                  <a:pt x="0" y="103353"/>
                  <a:pt x="0" y="99730"/>
                </a:cubicBezTo>
                <a:cubicBezTo>
                  <a:pt x="0" y="96107"/>
                  <a:pt x="2104" y="92757"/>
                  <a:pt x="5415" y="91237"/>
                </a:cubicBezTo>
                <a:lnTo>
                  <a:pt x="18699" y="85082"/>
                </a:lnTo>
                <a:close/>
                <a:moveTo>
                  <a:pt x="5415" y="141102"/>
                </a:moveTo>
                <a:lnTo>
                  <a:pt x="18699" y="134947"/>
                </a:lnTo>
                <a:lnTo>
                  <a:pt x="82706" y="164516"/>
                </a:lnTo>
                <a:cubicBezTo>
                  <a:pt x="93497" y="169502"/>
                  <a:pt x="105924" y="169502"/>
                  <a:pt x="116715" y="164516"/>
                </a:cubicBezTo>
                <a:lnTo>
                  <a:pt x="180722" y="134947"/>
                </a:lnTo>
                <a:lnTo>
                  <a:pt x="194006" y="141102"/>
                </a:lnTo>
                <a:cubicBezTo>
                  <a:pt x="197317" y="142622"/>
                  <a:pt x="199421" y="145933"/>
                  <a:pt x="199421" y="149595"/>
                </a:cubicBezTo>
                <a:cubicBezTo>
                  <a:pt x="199421" y="153257"/>
                  <a:pt x="197317" y="156568"/>
                  <a:pt x="194006" y="158088"/>
                </a:cubicBezTo>
                <a:lnTo>
                  <a:pt x="108846" y="197434"/>
                </a:lnTo>
                <a:cubicBezTo>
                  <a:pt x="103041" y="200122"/>
                  <a:pt x="96341" y="200122"/>
                  <a:pt x="90536" y="197434"/>
                </a:cubicBezTo>
                <a:lnTo>
                  <a:pt x="5415" y="158088"/>
                </a:lnTo>
                <a:cubicBezTo>
                  <a:pt x="2104" y="156529"/>
                  <a:pt x="0" y="153218"/>
                  <a:pt x="0" y="149595"/>
                </a:cubicBezTo>
                <a:cubicBezTo>
                  <a:pt x="0" y="145972"/>
                  <a:pt x="2104" y="142622"/>
                  <a:pt x="5415" y="141102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8" name="Text 6"/>
          <p:cNvSpPr/>
          <p:nvPr/>
        </p:nvSpPr>
        <p:spPr>
          <a:xfrm>
            <a:off x="897571" y="1662168"/>
            <a:ext cx="1063787" cy="232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9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物理架构设计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9" name="Text 7"/>
          <p:cNvSpPr/>
          <p:nvPr/>
        </p:nvSpPr>
        <p:spPr>
          <a:xfrm>
            <a:off x="332434" y="2110953"/>
            <a:ext cx="3814675" cy="432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7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严格遵循</a:t>
            </a:r>
            <a:r>
              <a:rPr lang="en-US" sz="1047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"核心层(2节点) - 汇聚层(2节点) - 接入层(5节点)"</a:t>
            </a:r>
            <a:r>
              <a:rPr lang="en-US" sz="1047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的三层物理架构，确保网络层次清晰、扩展灵活</a:t>
            </a:r>
            <a:endParaRPr lang="en-US" sz="1600" dirty="0">
              <a:solidFill>
                <a:schemeClr val="tx2">
                  <a:alpha val="90000"/>
                </a:schemeClr>
              </a:solidFill>
            </a:endParaRPr>
          </a:p>
        </p:txBody>
      </p:sp>
      <p:sp>
        <p:nvSpPr>
          <p:cNvPr id="10" name="Shape 8"/>
          <p:cNvSpPr/>
          <p:nvPr/>
        </p:nvSpPr>
        <p:spPr>
          <a:xfrm>
            <a:off x="349055" y="2676090"/>
            <a:ext cx="132973" cy="132973"/>
          </a:xfrm>
          <a:custGeom>
            <a:avLst/>
            <a:gdLst/>
            <a:ahLst/>
            <a:cxnLst/>
            <a:rect l="l" t="t" r="r" b="b"/>
            <a:pathLst>
              <a:path w="132973" h="132973">
                <a:moveTo>
                  <a:pt x="66487" y="132973"/>
                </a:moveTo>
                <a:cubicBezTo>
                  <a:pt x="103182" y="132973"/>
                  <a:pt x="132973" y="103182"/>
                  <a:pt x="132973" y="66487"/>
                </a:cubicBezTo>
                <a:cubicBezTo>
                  <a:pt x="132973" y="29792"/>
                  <a:pt x="103182" y="0"/>
                  <a:pt x="66487" y="0"/>
                </a:cubicBezTo>
                <a:cubicBezTo>
                  <a:pt x="29792" y="0"/>
                  <a:pt x="0" y="29792"/>
                  <a:pt x="0" y="66487"/>
                </a:cubicBezTo>
                <a:cubicBezTo>
                  <a:pt x="0" y="103182"/>
                  <a:pt x="29792" y="132973"/>
                  <a:pt x="66487" y="132973"/>
                </a:cubicBezTo>
                <a:close/>
                <a:moveTo>
                  <a:pt x="88407" y="55241"/>
                </a:moveTo>
                <a:lnTo>
                  <a:pt x="67629" y="88484"/>
                </a:lnTo>
                <a:cubicBezTo>
                  <a:pt x="66539" y="90225"/>
                  <a:pt x="64669" y="91315"/>
                  <a:pt x="62617" y="91419"/>
                </a:cubicBezTo>
                <a:cubicBezTo>
                  <a:pt x="60565" y="91523"/>
                  <a:pt x="58591" y="90588"/>
                  <a:pt x="57371" y="88926"/>
                </a:cubicBezTo>
                <a:lnTo>
                  <a:pt x="44904" y="72304"/>
                </a:lnTo>
                <a:cubicBezTo>
                  <a:pt x="42827" y="69551"/>
                  <a:pt x="43398" y="65656"/>
                  <a:pt x="46151" y="63578"/>
                </a:cubicBezTo>
                <a:cubicBezTo>
                  <a:pt x="48904" y="61500"/>
                  <a:pt x="52800" y="62072"/>
                  <a:pt x="54878" y="64825"/>
                </a:cubicBezTo>
                <a:lnTo>
                  <a:pt x="61890" y="74174"/>
                </a:lnTo>
                <a:lnTo>
                  <a:pt x="77836" y="48644"/>
                </a:lnTo>
                <a:cubicBezTo>
                  <a:pt x="79654" y="45736"/>
                  <a:pt x="83498" y="44827"/>
                  <a:pt x="86433" y="46671"/>
                </a:cubicBezTo>
                <a:cubicBezTo>
                  <a:pt x="89367" y="48515"/>
                  <a:pt x="90251" y="52332"/>
                  <a:pt x="88407" y="55267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1" name="Text 9"/>
          <p:cNvSpPr/>
          <p:nvPr/>
        </p:nvSpPr>
        <p:spPr>
          <a:xfrm>
            <a:off x="565137" y="2642847"/>
            <a:ext cx="2401832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核心层：2个节点，北京总部双核心部署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12" name="Shape 10"/>
          <p:cNvSpPr/>
          <p:nvPr/>
        </p:nvSpPr>
        <p:spPr>
          <a:xfrm>
            <a:off x="349055" y="2942037"/>
            <a:ext cx="132973" cy="132973"/>
          </a:xfrm>
          <a:custGeom>
            <a:avLst/>
            <a:gdLst/>
            <a:ahLst/>
            <a:cxnLst/>
            <a:rect l="l" t="t" r="r" b="b"/>
            <a:pathLst>
              <a:path w="132973" h="132973">
                <a:moveTo>
                  <a:pt x="66487" y="132973"/>
                </a:moveTo>
                <a:cubicBezTo>
                  <a:pt x="103182" y="132973"/>
                  <a:pt x="132973" y="103182"/>
                  <a:pt x="132973" y="66487"/>
                </a:cubicBezTo>
                <a:cubicBezTo>
                  <a:pt x="132973" y="29792"/>
                  <a:pt x="103182" y="0"/>
                  <a:pt x="66487" y="0"/>
                </a:cubicBezTo>
                <a:cubicBezTo>
                  <a:pt x="29792" y="0"/>
                  <a:pt x="0" y="29792"/>
                  <a:pt x="0" y="66487"/>
                </a:cubicBezTo>
                <a:cubicBezTo>
                  <a:pt x="0" y="103182"/>
                  <a:pt x="29792" y="132973"/>
                  <a:pt x="66487" y="132973"/>
                </a:cubicBezTo>
                <a:close/>
                <a:moveTo>
                  <a:pt x="88407" y="55241"/>
                </a:moveTo>
                <a:lnTo>
                  <a:pt x="67629" y="88484"/>
                </a:lnTo>
                <a:cubicBezTo>
                  <a:pt x="66539" y="90225"/>
                  <a:pt x="64669" y="91315"/>
                  <a:pt x="62617" y="91419"/>
                </a:cubicBezTo>
                <a:cubicBezTo>
                  <a:pt x="60565" y="91523"/>
                  <a:pt x="58591" y="90588"/>
                  <a:pt x="57371" y="88926"/>
                </a:cubicBezTo>
                <a:lnTo>
                  <a:pt x="44904" y="72304"/>
                </a:lnTo>
                <a:cubicBezTo>
                  <a:pt x="42827" y="69551"/>
                  <a:pt x="43398" y="65656"/>
                  <a:pt x="46151" y="63578"/>
                </a:cubicBezTo>
                <a:cubicBezTo>
                  <a:pt x="48904" y="61500"/>
                  <a:pt x="52800" y="62072"/>
                  <a:pt x="54878" y="64825"/>
                </a:cubicBezTo>
                <a:lnTo>
                  <a:pt x="61890" y="74174"/>
                </a:lnTo>
                <a:lnTo>
                  <a:pt x="77836" y="48644"/>
                </a:lnTo>
                <a:cubicBezTo>
                  <a:pt x="79654" y="45736"/>
                  <a:pt x="83498" y="44827"/>
                  <a:pt x="86433" y="46671"/>
                </a:cubicBezTo>
                <a:cubicBezTo>
                  <a:pt x="89367" y="48515"/>
                  <a:pt x="90251" y="52332"/>
                  <a:pt x="88407" y="55267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3" name="Text 11"/>
          <p:cNvSpPr/>
          <p:nvPr/>
        </p:nvSpPr>
        <p:spPr>
          <a:xfrm>
            <a:off x="565137" y="2908793"/>
            <a:ext cx="2401832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汇聚层：2个节点，汇聚各分支接入流量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14" name="Shape 12"/>
          <p:cNvSpPr/>
          <p:nvPr/>
        </p:nvSpPr>
        <p:spPr>
          <a:xfrm>
            <a:off x="349055" y="3207984"/>
            <a:ext cx="132973" cy="132973"/>
          </a:xfrm>
          <a:custGeom>
            <a:avLst/>
            <a:gdLst/>
            <a:ahLst/>
            <a:cxnLst/>
            <a:rect l="l" t="t" r="r" b="b"/>
            <a:pathLst>
              <a:path w="132973" h="132973">
                <a:moveTo>
                  <a:pt x="66487" y="132973"/>
                </a:moveTo>
                <a:cubicBezTo>
                  <a:pt x="103182" y="132973"/>
                  <a:pt x="132973" y="103182"/>
                  <a:pt x="132973" y="66487"/>
                </a:cubicBezTo>
                <a:cubicBezTo>
                  <a:pt x="132973" y="29792"/>
                  <a:pt x="103182" y="0"/>
                  <a:pt x="66487" y="0"/>
                </a:cubicBezTo>
                <a:cubicBezTo>
                  <a:pt x="29792" y="0"/>
                  <a:pt x="0" y="29792"/>
                  <a:pt x="0" y="66487"/>
                </a:cubicBezTo>
                <a:cubicBezTo>
                  <a:pt x="0" y="103182"/>
                  <a:pt x="29792" y="132973"/>
                  <a:pt x="66487" y="132973"/>
                </a:cubicBezTo>
                <a:close/>
                <a:moveTo>
                  <a:pt x="88407" y="55241"/>
                </a:moveTo>
                <a:lnTo>
                  <a:pt x="67629" y="88484"/>
                </a:lnTo>
                <a:cubicBezTo>
                  <a:pt x="66539" y="90225"/>
                  <a:pt x="64669" y="91315"/>
                  <a:pt x="62617" y="91419"/>
                </a:cubicBezTo>
                <a:cubicBezTo>
                  <a:pt x="60565" y="91523"/>
                  <a:pt x="58591" y="90588"/>
                  <a:pt x="57371" y="88926"/>
                </a:cubicBezTo>
                <a:lnTo>
                  <a:pt x="44904" y="72304"/>
                </a:lnTo>
                <a:cubicBezTo>
                  <a:pt x="42827" y="69551"/>
                  <a:pt x="43398" y="65656"/>
                  <a:pt x="46151" y="63578"/>
                </a:cubicBezTo>
                <a:cubicBezTo>
                  <a:pt x="48904" y="61500"/>
                  <a:pt x="52800" y="62072"/>
                  <a:pt x="54878" y="64825"/>
                </a:cubicBezTo>
                <a:lnTo>
                  <a:pt x="61890" y="74174"/>
                </a:lnTo>
                <a:lnTo>
                  <a:pt x="77836" y="48644"/>
                </a:lnTo>
                <a:cubicBezTo>
                  <a:pt x="79654" y="45736"/>
                  <a:pt x="83498" y="44827"/>
                  <a:pt x="86433" y="46671"/>
                </a:cubicBezTo>
                <a:cubicBezTo>
                  <a:pt x="89367" y="48515"/>
                  <a:pt x="90251" y="52332"/>
                  <a:pt x="88407" y="55267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15" name="Text 13"/>
          <p:cNvSpPr/>
          <p:nvPr/>
        </p:nvSpPr>
        <p:spPr>
          <a:xfrm>
            <a:off x="565137" y="3174740"/>
            <a:ext cx="2410143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接入层：5个节点，分别接入各分支企业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16" name="Shape 14"/>
          <p:cNvSpPr/>
          <p:nvPr/>
        </p:nvSpPr>
        <p:spPr>
          <a:xfrm>
            <a:off x="4212643" y="1396221"/>
            <a:ext cx="3748188" cy="33243"/>
          </a:xfrm>
          <a:custGeom>
            <a:avLst/>
            <a:gdLst/>
            <a:ahLst/>
            <a:cxnLst/>
            <a:rect l="l" t="t" r="r" b="b"/>
            <a:pathLst>
              <a:path w="3748188" h="33243">
                <a:moveTo>
                  <a:pt x="0" y="0"/>
                </a:moveTo>
                <a:lnTo>
                  <a:pt x="3748188" y="0"/>
                </a:lnTo>
                <a:lnTo>
                  <a:pt x="3748188" y="33243"/>
                </a:lnTo>
                <a:lnTo>
                  <a:pt x="0" y="33243"/>
                </a:lnTo>
                <a:lnTo>
                  <a:pt x="0" y="0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17" name="Shape 15"/>
          <p:cNvSpPr/>
          <p:nvPr/>
        </p:nvSpPr>
        <p:spPr>
          <a:xfrm>
            <a:off x="4212643" y="1545816"/>
            <a:ext cx="465407" cy="465407"/>
          </a:xfrm>
          <a:custGeom>
            <a:avLst/>
            <a:gdLst/>
            <a:ahLst/>
            <a:cxnLst/>
            <a:rect l="l" t="t" r="r" b="b"/>
            <a:pathLst>
              <a:path w="465407" h="465407">
                <a:moveTo>
                  <a:pt x="0" y="0"/>
                </a:moveTo>
                <a:lnTo>
                  <a:pt x="465407" y="0"/>
                </a:lnTo>
                <a:lnTo>
                  <a:pt x="465407" y="465407"/>
                </a:lnTo>
                <a:lnTo>
                  <a:pt x="0" y="465407"/>
                </a:lnTo>
                <a:lnTo>
                  <a:pt x="0" y="0"/>
                </a:lnTo>
                <a:close/>
              </a:path>
            </a:pathLst>
          </a:custGeom>
          <a:solidFill>
            <a:srgbClr val="B08968">
              <a:alpha val="2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345616" y="1678789"/>
            <a:ext cx="199460" cy="199460"/>
          </a:xfrm>
          <a:custGeom>
            <a:avLst/>
            <a:gdLst/>
            <a:ahLst/>
            <a:cxnLst/>
            <a:rect l="l" t="t" r="r" b="b"/>
            <a:pathLst>
              <a:path w="199460" h="199460">
                <a:moveTo>
                  <a:pt x="74798" y="24933"/>
                </a:moveTo>
                <a:cubicBezTo>
                  <a:pt x="74798" y="18037"/>
                  <a:pt x="80368" y="12466"/>
                  <a:pt x="87264" y="12466"/>
                </a:cubicBezTo>
                <a:lnTo>
                  <a:pt x="112196" y="12466"/>
                </a:lnTo>
                <a:cubicBezTo>
                  <a:pt x="119092" y="12466"/>
                  <a:pt x="124663" y="18037"/>
                  <a:pt x="124663" y="24933"/>
                </a:cubicBezTo>
                <a:lnTo>
                  <a:pt x="124663" y="49865"/>
                </a:lnTo>
                <a:cubicBezTo>
                  <a:pt x="124663" y="56760"/>
                  <a:pt x="119092" y="62331"/>
                  <a:pt x="112196" y="62331"/>
                </a:cubicBezTo>
                <a:lnTo>
                  <a:pt x="109080" y="62331"/>
                </a:lnTo>
                <a:lnTo>
                  <a:pt x="109080" y="87264"/>
                </a:lnTo>
                <a:lnTo>
                  <a:pt x="155828" y="87264"/>
                </a:lnTo>
                <a:cubicBezTo>
                  <a:pt x="171333" y="87264"/>
                  <a:pt x="183877" y="99808"/>
                  <a:pt x="183877" y="115313"/>
                </a:cubicBezTo>
                <a:lnTo>
                  <a:pt x="183877" y="137129"/>
                </a:lnTo>
                <a:lnTo>
                  <a:pt x="186994" y="137129"/>
                </a:lnTo>
                <a:cubicBezTo>
                  <a:pt x="193889" y="137129"/>
                  <a:pt x="199460" y="142700"/>
                  <a:pt x="199460" y="149595"/>
                </a:cubicBezTo>
                <a:lnTo>
                  <a:pt x="199460" y="174528"/>
                </a:lnTo>
                <a:cubicBezTo>
                  <a:pt x="199460" y="181423"/>
                  <a:pt x="193889" y="186994"/>
                  <a:pt x="186994" y="186994"/>
                </a:cubicBezTo>
                <a:lnTo>
                  <a:pt x="162061" y="186994"/>
                </a:lnTo>
                <a:cubicBezTo>
                  <a:pt x="155166" y="186994"/>
                  <a:pt x="149595" y="181423"/>
                  <a:pt x="149595" y="174528"/>
                </a:cubicBezTo>
                <a:lnTo>
                  <a:pt x="149595" y="149595"/>
                </a:lnTo>
                <a:cubicBezTo>
                  <a:pt x="149595" y="142700"/>
                  <a:pt x="155166" y="137129"/>
                  <a:pt x="162061" y="137129"/>
                </a:cubicBezTo>
                <a:lnTo>
                  <a:pt x="165178" y="137129"/>
                </a:lnTo>
                <a:lnTo>
                  <a:pt x="165178" y="115313"/>
                </a:lnTo>
                <a:cubicBezTo>
                  <a:pt x="165178" y="110132"/>
                  <a:pt x="161010" y="105963"/>
                  <a:pt x="155828" y="105963"/>
                </a:cubicBezTo>
                <a:lnTo>
                  <a:pt x="109080" y="105963"/>
                </a:lnTo>
                <a:lnTo>
                  <a:pt x="109080" y="137129"/>
                </a:lnTo>
                <a:lnTo>
                  <a:pt x="112196" y="137129"/>
                </a:lnTo>
                <a:cubicBezTo>
                  <a:pt x="119092" y="137129"/>
                  <a:pt x="124663" y="142700"/>
                  <a:pt x="124663" y="149595"/>
                </a:cubicBezTo>
                <a:lnTo>
                  <a:pt x="124663" y="174528"/>
                </a:lnTo>
                <a:cubicBezTo>
                  <a:pt x="124663" y="181423"/>
                  <a:pt x="119092" y="186994"/>
                  <a:pt x="112196" y="186994"/>
                </a:cubicBezTo>
                <a:lnTo>
                  <a:pt x="87264" y="186994"/>
                </a:lnTo>
                <a:cubicBezTo>
                  <a:pt x="80368" y="186994"/>
                  <a:pt x="74798" y="181423"/>
                  <a:pt x="74798" y="174528"/>
                </a:cubicBezTo>
                <a:lnTo>
                  <a:pt x="74798" y="149595"/>
                </a:lnTo>
                <a:cubicBezTo>
                  <a:pt x="74798" y="142700"/>
                  <a:pt x="80368" y="137129"/>
                  <a:pt x="87264" y="137129"/>
                </a:cubicBezTo>
                <a:lnTo>
                  <a:pt x="90380" y="137129"/>
                </a:lnTo>
                <a:lnTo>
                  <a:pt x="90380" y="105963"/>
                </a:lnTo>
                <a:lnTo>
                  <a:pt x="43632" y="105963"/>
                </a:lnTo>
                <a:cubicBezTo>
                  <a:pt x="38451" y="105963"/>
                  <a:pt x="34282" y="110132"/>
                  <a:pt x="34282" y="115313"/>
                </a:cubicBezTo>
                <a:lnTo>
                  <a:pt x="34282" y="137129"/>
                </a:lnTo>
                <a:lnTo>
                  <a:pt x="37399" y="137129"/>
                </a:lnTo>
                <a:cubicBezTo>
                  <a:pt x="44294" y="137129"/>
                  <a:pt x="49865" y="142700"/>
                  <a:pt x="49865" y="149595"/>
                </a:cubicBezTo>
                <a:lnTo>
                  <a:pt x="49865" y="174528"/>
                </a:lnTo>
                <a:cubicBezTo>
                  <a:pt x="49865" y="181423"/>
                  <a:pt x="44294" y="186994"/>
                  <a:pt x="37399" y="186994"/>
                </a:cubicBezTo>
                <a:lnTo>
                  <a:pt x="12466" y="186994"/>
                </a:lnTo>
                <a:cubicBezTo>
                  <a:pt x="5571" y="186994"/>
                  <a:pt x="0" y="181423"/>
                  <a:pt x="0" y="174528"/>
                </a:cubicBezTo>
                <a:lnTo>
                  <a:pt x="0" y="149595"/>
                </a:lnTo>
                <a:cubicBezTo>
                  <a:pt x="0" y="142700"/>
                  <a:pt x="5571" y="137129"/>
                  <a:pt x="12466" y="137129"/>
                </a:cubicBezTo>
                <a:lnTo>
                  <a:pt x="15583" y="137129"/>
                </a:lnTo>
                <a:lnTo>
                  <a:pt x="15583" y="115313"/>
                </a:lnTo>
                <a:cubicBezTo>
                  <a:pt x="15583" y="99808"/>
                  <a:pt x="28127" y="87264"/>
                  <a:pt x="43632" y="87264"/>
                </a:cubicBezTo>
                <a:lnTo>
                  <a:pt x="90380" y="87264"/>
                </a:lnTo>
                <a:lnTo>
                  <a:pt x="90380" y="62331"/>
                </a:lnTo>
                <a:lnTo>
                  <a:pt x="87264" y="62331"/>
                </a:lnTo>
                <a:cubicBezTo>
                  <a:pt x="80368" y="62331"/>
                  <a:pt x="74798" y="56760"/>
                  <a:pt x="74798" y="49865"/>
                </a:cubicBezTo>
                <a:lnTo>
                  <a:pt x="74798" y="24933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19" name="Text 17"/>
          <p:cNvSpPr/>
          <p:nvPr/>
        </p:nvSpPr>
        <p:spPr>
          <a:xfrm>
            <a:off x="4777780" y="1678789"/>
            <a:ext cx="1008036" cy="2160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9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逻辑架构设计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20" name="Text 18"/>
          <p:cNvSpPr/>
          <p:nvPr/>
        </p:nvSpPr>
        <p:spPr>
          <a:xfrm>
            <a:off x="4212643" y="2110953"/>
            <a:ext cx="3814675" cy="432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7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</a:t>
            </a:r>
            <a:r>
              <a:rPr lang="en-US" sz="1047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MPLS/BGP VPN</a:t>
            </a:r>
            <a:r>
              <a:rPr lang="en-US" sz="1047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技术构建</a:t>
            </a:r>
            <a:r>
              <a:rPr lang="en-US" sz="1047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"Hub-Spoke"</a:t>
            </a:r>
            <a:r>
              <a:rPr lang="en-US" sz="1047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业务模型，实现灵活的业务隔离与互通</a:t>
            </a:r>
            <a:endParaRPr lang="en-US" sz="1600" dirty="0">
              <a:solidFill>
                <a:schemeClr val="tx2">
                  <a:alpha val="90000"/>
                </a:schemeClr>
              </a:solidFill>
            </a:endParaRPr>
          </a:p>
        </p:txBody>
      </p:sp>
      <p:sp>
        <p:nvSpPr>
          <p:cNvPr id="21" name="Shape 19"/>
          <p:cNvSpPr/>
          <p:nvPr/>
        </p:nvSpPr>
        <p:spPr>
          <a:xfrm>
            <a:off x="4229265" y="2676090"/>
            <a:ext cx="132973" cy="132973"/>
          </a:xfrm>
          <a:custGeom>
            <a:avLst/>
            <a:gdLst/>
            <a:ahLst/>
            <a:cxnLst/>
            <a:rect l="l" t="t" r="r" b="b"/>
            <a:pathLst>
              <a:path w="132973" h="132973">
                <a:moveTo>
                  <a:pt x="66487" y="132973"/>
                </a:moveTo>
                <a:cubicBezTo>
                  <a:pt x="103182" y="132973"/>
                  <a:pt x="132973" y="103182"/>
                  <a:pt x="132973" y="66487"/>
                </a:cubicBezTo>
                <a:cubicBezTo>
                  <a:pt x="132973" y="29792"/>
                  <a:pt x="103182" y="0"/>
                  <a:pt x="66487" y="0"/>
                </a:cubicBezTo>
                <a:cubicBezTo>
                  <a:pt x="29792" y="0"/>
                  <a:pt x="0" y="29792"/>
                  <a:pt x="0" y="66487"/>
                </a:cubicBezTo>
                <a:cubicBezTo>
                  <a:pt x="0" y="103182"/>
                  <a:pt x="29792" y="132973"/>
                  <a:pt x="66487" y="132973"/>
                </a:cubicBezTo>
                <a:close/>
                <a:moveTo>
                  <a:pt x="88407" y="55241"/>
                </a:moveTo>
                <a:lnTo>
                  <a:pt x="67629" y="88484"/>
                </a:lnTo>
                <a:cubicBezTo>
                  <a:pt x="66539" y="90225"/>
                  <a:pt x="64669" y="91315"/>
                  <a:pt x="62617" y="91419"/>
                </a:cubicBezTo>
                <a:cubicBezTo>
                  <a:pt x="60565" y="91523"/>
                  <a:pt x="58591" y="90588"/>
                  <a:pt x="57371" y="88926"/>
                </a:cubicBezTo>
                <a:lnTo>
                  <a:pt x="44904" y="72304"/>
                </a:lnTo>
                <a:cubicBezTo>
                  <a:pt x="42827" y="69551"/>
                  <a:pt x="43398" y="65656"/>
                  <a:pt x="46151" y="63578"/>
                </a:cubicBezTo>
                <a:cubicBezTo>
                  <a:pt x="48904" y="61500"/>
                  <a:pt x="52800" y="62072"/>
                  <a:pt x="54878" y="64825"/>
                </a:cubicBezTo>
                <a:lnTo>
                  <a:pt x="61890" y="74174"/>
                </a:lnTo>
                <a:lnTo>
                  <a:pt x="77836" y="48644"/>
                </a:lnTo>
                <a:cubicBezTo>
                  <a:pt x="79654" y="45736"/>
                  <a:pt x="83498" y="44827"/>
                  <a:pt x="86433" y="46671"/>
                </a:cubicBezTo>
                <a:cubicBezTo>
                  <a:pt x="89367" y="48515"/>
                  <a:pt x="90251" y="52332"/>
                  <a:pt x="88407" y="55267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22" name="Text 20"/>
          <p:cNvSpPr/>
          <p:nvPr/>
        </p:nvSpPr>
        <p:spPr>
          <a:xfrm>
            <a:off x="4445346" y="2642847"/>
            <a:ext cx="1520883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Hub中心节点 - 北京总部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3" name="Shape 21"/>
          <p:cNvSpPr/>
          <p:nvPr/>
        </p:nvSpPr>
        <p:spPr>
          <a:xfrm>
            <a:off x="4229265" y="2942037"/>
            <a:ext cx="132973" cy="132973"/>
          </a:xfrm>
          <a:custGeom>
            <a:avLst/>
            <a:gdLst/>
            <a:ahLst/>
            <a:cxnLst/>
            <a:rect l="l" t="t" r="r" b="b"/>
            <a:pathLst>
              <a:path w="132973" h="132973">
                <a:moveTo>
                  <a:pt x="66487" y="132973"/>
                </a:moveTo>
                <a:cubicBezTo>
                  <a:pt x="103182" y="132973"/>
                  <a:pt x="132973" y="103182"/>
                  <a:pt x="132973" y="66487"/>
                </a:cubicBezTo>
                <a:cubicBezTo>
                  <a:pt x="132973" y="29792"/>
                  <a:pt x="103182" y="0"/>
                  <a:pt x="66487" y="0"/>
                </a:cubicBezTo>
                <a:cubicBezTo>
                  <a:pt x="29792" y="0"/>
                  <a:pt x="0" y="29792"/>
                  <a:pt x="0" y="66487"/>
                </a:cubicBezTo>
                <a:cubicBezTo>
                  <a:pt x="0" y="103182"/>
                  <a:pt x="29792" y="132973"/>
                  <a:pt x="66487" y="132973"/>
                </a:cubicBezTo>
                <a:close/>
                <a:moveTo>
                  <a:pt x="88407" y="55241"/>
                </a:moveTo>
                <a:lnTo>
                  <a:pt x="67629" y="88484"/>
                </a:lnTo>
                <a:cubicBezTo>
                  <a:pt x="66539" y="90225"/>
                  <a:pt x="64669" y="91315"/>
                  <a:pt x="62617" y="91419"/>
                </a:cubicBezTo>
                <a:cubicBezTo>
                  <a:pt x="60565" y="91523"/>
                  <a:pt x="58591" y="90588"/>
                  <a:pt x="57371" y="88926"/>
                </a:cubicBezTo>
                <a:lnTo>
                  <a:pt x="44904" y="72304"/>
                </a:lnTo>
                <a:cubicBezTo>
                  <a:pt x="42827" y="69551"/>
                  <a:pt x="43398" y="65656"/>
                  <a:pt x="46151" y="63578"/>
                </a:cubicBezTo>
                <a:cubicBezTo>
                  <a:pt x="48904" y="61500"/>
                  <a:pt x="52800" y="62072"/>
                  <a:pt x="54878" y="64825"/>
                </a:cubicBezTo>
                <a:lnTo>
                  <a:pt x="61890" y="74174"/>
                </a:lnTo>
                <a:lnTo>
                  <a:pt x="77836" y="48644"/>
                </a:lnTo>
                <a:cubicBezTo>
                  <a:pt x="79654" y="45736"/>
                  <a:pt x="83498" y="44827"/>
                  <a:pt x="86433" y="46671"/>
                </a:cubicBezTo>
                <a:cubicBezTo>
                  <a:pt x="89367" y="48515"/>
                  <a:pt x="90251" y="52332"/>
                  <a:pt x="88407" y="55267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24" name="Text 22"/>
          <p:cNvSpPr/>
          <p:nvPr/>
        </p:nvSpPr>
        <p:spPr>
          <a:xfrm>
            <a:off x="4445346" y="2908793"/>
            <a:ext cx="1778519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Spoke分支节点 - 四城市分支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5" name="Shape 23"/>
          <p:cNvSpPr/>
          <p:nvPr/>
        </p:nvSpPr>
        <p:spPr>
          <a:xfrm>
            <a:off x="4229265" y="3207984"/>
            <a:ext cx="132973" cy="132973"/>
          </a:xfrm>
          <a:custGeom>
            <a:avLst/>
            <a:gdLst/>
            <a:ahLst/>
            <a:cxnLst/>
            <a:rect l="l" t="t" r="r" b="b"/>
            <a:pathLst>
              <a:path w="132973" h="132973">
                <a:moveTo>
                  <a:pt x="66487" y="132973"/>
                </a:moveTo>
                <a:cubicBezTo>
                  <a:pt x="103182" y="132973"/>
                  <a:pt x="132973" y="103182"/>
                  <a:pt x="132973" y="66487"/>
                </a:cubicBezTo>
                <a:cubicBezTo>
                  <a:pt x="132973" y="29792"/>
                  <a:pt x="103182" y="0"/>
                  <a:pt x="66487" y="0"/>
                </a:cubicBezTo>
                <a:cubicBezTo>
                  <a:pt x="29792" y="0"/>
                  <a:pt x="0" y="29792"/>
                  <a:pt x="0" y="66487"/>
                </a:cubicBezTo>
                <a:cubicBezTo>
                  <a:pt x="0" y="103182"/>
                  <a:pt x="29792" y="132973"/>
                  <a:pt x="66487" y="132973"/>
                </a:cubicBezTo>
                <a:close/>
                <a:moveTo>
                  <a:pt x="88407" y="55241"/>
                </a:moveTo>
                <a:lnTo>
                  <a:pt x="67629" y="88484"/>
                </a:lnTo>
                <a:cubicBezTo>
                  <a:pt x="66539" y="90225"/>
                  <a:pt x="64669" y="91315"/>
                  <a:pt x="62617" y="91419"/>
                </a:cubicBezTo>
                <a:cubicBezTo>
                  <a:pt x="60565" y="91523"/>
                  <a:pt x="58591" y="90588"/>
                  <a:pt x="57371" y="88926"/>
                </a:cubicBezTo>
                <a:lnTo>
                  <a:pt x="44904" y="72304"/>
                </a:lnTo>
                <a:cubicBezTo>
                  <a:pt x="42827" y="69551"/>
                  <a:pt x="43398" y="65656"/>
                  <a:pt x="46151" y="63578"/>
                </a:cubicBezTo>
                <a:cubicBezTo>
                  <a:pt x="48904" y="61500"/>
                  <a:pt x="52800" y="62072"/>
                  <a:pt x="54878" y="64825"/>
                </a:cubicBezTo>
                <a:lnTo>
                  <a:pt x="61890" y="74174"/>
                </a:lnTo>
                <a:lnTo>
                  <a:pt x="77836" y="48644"/>
                </a:lnTo>
                <a:cubicBezTo>
                  <a:pt x="79654" y="45736"/>
                  <a:pt x="83498" y="44827"/>
                  <a:pt x="86433" y="46671"/>
                </a:cubicBezTo>
                <a:cubicBezTo>
                  <a:pt x="89367" y="48515"/>
                  <a:pt x="90251" y="52332"/>
                  <a:pt x="88407" y="55267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26" name="Text 24"/>
          <p:cNvSpPr/>
          <p:nvPr/>
        </p:nvSpPr>
        <p:spPr>
          <a:xfrm>
            <a:off x="4429746" y="3174740"/>
            <a:ext cx="2443387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默认仅与Hub中心互通，分支间逻辑隔离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7" name="Shape 25"/>
          <p:cNvSpPr/>
          <p:nvPr/>
        </p:nvSpPr>
        <p:spPr>
          <a:xfrm>
            <a:off x="332434" y="3523796"/>
            <a:ext cx="7629350" cy="33243"/>
          </a:xfrm>
          <a:custGeom>
            <a:avLst/>
            <a:gdLst/>
            <a:ahLst/>
            <a:cxnLst/>
            <a:rect l="l" t="t" r="r" b="b"/>
            <a:pathLst>
              <a:path w="7629350" h="33243">
                <a:moveTo>
                  <a:pt x="0" y="0"/>
                </a:moveTo>
                <a:lnTo>
                  <a:pt x="7629350" y="0"/>
                </a:lnTo>
                <a:lnTo>
                  <a:pt x="7629350" y="33243"/>
                </a:lnTo>
                <a:lnTo>
                  <a:pt x="0" y="33243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28" name="Text 26"/>
          <p:cNvSpPr/>
          <p:nvPr/>
        </p:nvSpPr>
        <p:spPr>
          <a:xfrm>
            <a:off x="332434" y="3673391"/>
            <a:ext cx="7712458" cy="232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9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网络拓扑示意图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55" name="Shape 53"/>
          <p:cNvSpPr/>
          <p:nvPr/>
        </p:nvSpPr>
        <p:spPr>
          <a:xfrm>
            <a:off x="8126096" y="1396221"/>
            <a:ext cx="3731566" cy="33243"/>
          </a:xfrm>
          <a:custGeom>
            <a:avLst/>
            <a:gdLst/>
            <a:ahLst/>
            <a:cxnLst/>
            <a:rect l="l" t="t" r="r" b="b"/>
            <a:pathLst>
              <a:path w="3731566" h="33243">
                <a:moveTo>
                  <a:pt x="0" y="0"/>
                </a:moveTo>
                <a:lnTo>
                  <a:pt x="3731566" y="0"/>
                </a:lnTo>
                <a:lnTo>
                  <a:pt x="3731566" y="33243"/>
                </a:lnTo>
                <a:lnTo>
                  <a:pt x="0" y="33243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6" name="Shape 54"/>
          <p:cNvSpPr/>
          <p:nvPr/>
        </p:nvSpPr>
        <p:spPr>
          <a:xfrm>
            <a:off x="8151028" y="1562438"/>
            <a:ext cx="199460" cy="199460"/>
          </a:xfrm>
          <a:custGeom>
            <a:avLst/>
            <a:gdLst/>
            <a:ahLst/>
            <a:cxnLst/>
            <a:rect l="l" t="t" r="r" b="b"/>
            <a:pathLst>
              <a:path w="199460" h="199460">
                <a:moveTo>
                  <a:pt x="99730" y="0"/>
                </a:moveTo>
                <a:cubicBezTo>
                  <a:pt x="101522" y="0"/>
                  <a:pt x="103314" y="390"/>
                  <a:pt x="104950" y="1130"/>
                </a:cubicBezTo>
                <a:lnTo>
                  <a:pt x="178345" y="32256"/>
                </a:lnTo>
                <a:cubicBezTo>
                  <a:pt x="186916" y="35879"/>
                  <a:pt x="193305" y="44333"/>
                  <a:pt x="193266" y="54540"/>
                </a:cubicBezTo>
                <a:cubicBezTo>
                  <a:pt x="193071" y="93185"/>
                  <a:pt x="177177" y="163892"/>
                  <a:pt x="110054" y="196032"/>
                </a:cubicBezTo>
                <a:cubicBezTo>
                  <a:pt x="103548" y="199148"/>
                  <a:pt x="95990" y="199148"/>
                  <a:pt x="89484" y="196032"/>
                </a:cubicBezTo>
                <a:cubicBezTo>
                  <a:pt x="22322" y="163892"/>
                  <a:pt x="6467" y="93185"/>
                  <a:pt x="6272" y="54540"/>
                </a:cubicBezTo>
                <a:cubicBezTo>
                  <a:pt x="6233" y="44333"/>
                  <a:pt x="12622" y="35879"/>
                  <a:pt x="21193" y="32256"/>
                </a:cubicBezTo>
                <a:lnTo>
                  <a:pt x="94549" y="1130"/>
                </a:lnTo>
                <a:cubicBezTo>
                  <a:pt x="96185" y="390"/>
                  <a:pt x="97938" y="0"/>
                  <a:pt x="99730" y="0"/>
                </a:cubicBezTo>
                <a:close/>
                <a:moveTo>
                  <a:pt x="99730" y="26023"/>
                </a:moveTo>
                <a:lnTo>
                  <a:pt x="99730" y="173320"/>
                </a:lnTo>
                <a:cubicBezTo>
                  <a:pt x="153491" y="147297"/>
                  <a:pt x="167944" y="89640"/>
                  <a:pt x="168294" y="55124"/>
                </a:cubicBezTo>
                <a:lnTo>
                  <a:pt x="99730" y="26062"/>
                </a:lnTo>
                <a:lnTo>
                  <a:pt x="99730" y="26062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57" name="Text 55"/>
          <p:cNvSpPr/>
          <p:nvPr/>
        </p:nvSpPr>
        <p:spPr>
          <a:xfrm>
            <a:off x="8475151" y="1579059"/>
            <a:ext cx="1123099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9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可靠性保障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58" name="Text 56"/>
          <p:cNvSpPr/>
          <p:nvPr/>
        </p:nvSpPr>
        <p:spPr>
          <a:xfrm>
            <a:off x="8126096" y="1878249"/>
            <a:ext cx="3798053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双冗余设计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59" name="Text 57"/>
          <p:cNvSpPr/>
          <p:nvPr/>
        </p:nvSpPr>
        <p:spPr>
          <a:xfrm>
            <a:off x="8126096" y="2110953"/>
            <a:ext cx="3789742" cy="174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16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核心层、汇聚层设备及链路均采用双冗余设计，消除单点故障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0" name="Text 58"/>
          <p:cNvSpPr/>
          <p:nvPr/>
        </p:nvSpPr>
        <p:spPr>
          <a:xfrm>
            <a:off x="8126096" y="2351967"/>
            <a:ext cx="3798053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BFD技术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61" name="Text 59"/>
          <p:cNvSpPr/>
          <p:nvPr/>
        </p:nvSpPr>
        <p:spPr>
          <a:xfrm>
            <a:off x="8126096" y="2584671"/>
            <a:ext cx="3789742" cy="174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16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结合BFD for BGP/OSPF，实现毫秒级链路故障检测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2" name="Text 60"/>
          <p:cNvSpPr/>
          <p:nvPr/>
        </p:nvSpPr>
        <p:spPr>
          <a:xfrm>
            <a:off x="8126096" y="2825685"/>
            <a:ext cx="3798053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MPLS TE FRR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63" name="Text 61"/>
          <p:cNvSpPr/>
          <p:nvPr/>
        </p:nvSpPr>
        <p:spPr>
          <a:xfrm>
            <a:off x="8126096" y="3058389"/>
            <a:ext cx="3789742" cy="174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16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采用MPLS TE FRR快速重路由技术，实现亚秒级故障倒换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64" name="Shape 62"/>
          <p:cNvSpPr/>
          <p:nvPr/>
        </p:nvSpPr>
        <p:spPr>
          <a:xfrm>
            <a:off x="8126096" y="3406145"/>
            <a:ext cx="3731566" cy="33243"/>
          </a:xfrm>
          <a:custGeom>
            <a:avLst/>
            <a:gdLst/>
            <a:ahLst/>
            <a:cxnLst/>
            <a:rect l="l" t="t" r="r" b="b"/>
            <a:pathLst>
              <a:path w="3731566" h="33243">
                <a:moveTo>
                  <a:pt x="0" y="0"/>
                </a:moveTo>
                <a:lnTo>
                  <a:pt x="3731566" y="0"/>
                </a:lnTo>
                <a:lnTo>
                  <a:pt x="3731566" y="33243"/>
                </a:lnTo>
                <a:lnTo>
                  <a:pt x="0" y="33243"/>
                </a:lnTo>
                <a:lnTo>
                  <a:pt x="0" y="0"/>
                </a:ln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65" name="Shape 63"/>
          <p:cNvSpPr/>
          <p:nvPr/>
        </p:nvSpPr>
        <p:spPr>
          <a:xfrm>
            <a:off x="8175961" y="3572362"/>
            <a:ext cx="149595" cy="199460"/>
          </a:xfrm>
          <a:custGeom>
            <a:avLst/>
            <a:gdLst/>
            <a:ahLst/>
            <a:cxnLst/>
            <a:rect l="l" t="t" r="r" b="b"/>
            <a:pathLst>
              <a:path w="149595" h="199460">
                <a:moveTo>
                  <a:pt x="49865" y="37399"/>
                </a:moveTo>
                <a:lnTo>
                  <a:pt x="49865" y="62331"/>
                </a:lnTo>
                <a:lnTo>
                  <a:pt x="99730" y="62331"/>
                </a:lnTo>
                <a:lnTo>
                  <a:pt x="99730" y="37399"/>
                </a:lnTo>
                <a:cubicBezTo>
                  <a:pt x="99730" y="23647"/>
                  <a:pt x="88549" y="12466"/>
                  <a:pt x="74798" y="12466"/>
                </a:cubicBezTo>
                <a:cubicBezTo>
                  <a:pt x="61046" y="12466"/>
                  <a:pt x="49865" y="23647"/>
                  <a:pt x="49865" y="37399"/>
                </a:cubicBezTo>
                <a:close/>
                <a:moveTo>
                  <a:pt x="24933" y="62331"/>
                </a:moveTo>
                <a:lnTo>
                  <a:pt x="24933" y="37399"/>
                </a:lnTo>
                <a:cubicBezTo>
                  <a:pt x="24933" y="9856"/>
                  <a:pt x="47255" y="-12466"/>
                  <a:pt x="74798" y="-12466"/>
                </a:cubicBezTo>
                <a:cubicBezTo>
                  <a:pt x="102340" y="-12466"/>
                  <a:pt x="124663" y="9856"/>
                  <a:pt x="124663" y="37399"/>
                </a:cubicBezTo>
                <a:lnTo>
                  <a:pt x="124663" y="62331"/>
                </a:lnTo>
                <a:cubicBezTo>
                  <a:pt x="138414" y="62331"/>
                  <a:pt x="149595" y="73512"/>
                  <a:pt x="149595" y="87264"/>
                </a:cubicBezTo>
                <a:lnTo>
                  <a:pt x="149595" y="174528"/>
                </a:lnTo>
                <a:cubicBezTo>
                  <a:pt x="149595" y="188279"/>
                  <a:pt x="138414" y="199460"/>
                  <a:pt x="124663" y="199460"/>
                </a:cubicBezTo>
                <a:lnTo>
                  <a:pt x="24933" y="199460"/>
                </a:lnTo>
                <a:cubicBezTo>
                  <a:pt x="11181" y="199460"/>
                  <a:pt x="0" y="188279"/>
                  <a:pt x="0" y="174528"/>
                </a:cubicBezTo>
                <a:lnTo>
                  <a:pt x="0" y="87264"/>
                </a:lnTo>
                <a:cubicBezTo>
                  <a:pt x="0" y="73512"/>
                  <a:pt x="11181" y="62331"/>
                  <a:pt x="24933" y="62331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66" name="Text 64"/>
          <p:cNvSpPr/>
          <p:nvPr/>
        </p:nvSpPr>
        <p:spPr>
          <a:xfrm>
            <a:off x="8475151" y="3555740"/>
            <a:ext cx="1176194" cy="2327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9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安全隔离机制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67" name="Text 65"/>
          <p:cNvSpPr/>
          <p:nvPr/>
        </p:nvSpPr>
        <p:spPr>
          <a:xfrm>
            <a:off x="8126096" y="3888174"/>
            <a:ext cx="3798053" cy="4321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47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</a:t>
            </a:r>
            <a:r>
              <a:rPr lang="en-US" sz="1047" b="1" dirty="0">
                <a:solidFill>
                  <a:srgbClr val="B089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MPLS L3VPN</a:t>
            </a:r>
            <a:r>
              <a:rPr lang="en-US" sz="1047" dirty="0">
                <a:solidFill>
                  <a:schemeClr val="tx2">
                    <a:alpha val="90000"/>
                  </a:scheme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为金戈通信集团创建独立的VPN实例，各分支路由默认隔离，仅与Hub互通，满足安全合规要求</a:t>
            </a:r>
            <a:endParaRPr lang="en-US" sz="1600" dirty="0">
              <a:solidFill>
                <a:schemeClr val="tx2">
                  <a:alpha val="90000"/>
                </a:schemeClr>
              </a:solidFill>
            </a:endParaRPr>
          </a:p>
        </p:txBody>
      </p:sp>
      <p:sp>
        <p:nvSpPr>
          <p:cNvPr id="68" name="Shape 66"/>
          <p:cNvSpPr/>
          <p:nvPr/>
        </p:nvSpPr>
        <p:spPr>
          <a:xfrm>
            <a:off x="8142717" y="4453311"/>
            <a:ext cx="132973" cy="132973"/>
          </a:xfrm>
          <a:custGeom>
            <a:avLst/>
            <a:gdLst/>
            <a:ahLst/>
            <a:cxnLst/>
            <a:rect l="l" t="t" r="r" b="b"/>
            <a:pathLst>
              <a:path w="132973" h="132973">
                <a:moveTo>
                  <a:pt x="66487" y="132973"/>
                </a:moveTo>
                <a:cubicBezTo>
                  <a:pt x="103182" y="132973"/>
                  <a:pt x="132973" y="103182"/>
                  <a:pt x="132973" y="66487"/>
                </a:cubicBezTo>
                <a:cubicBezTo>
                  <a:pt x="132973" y="29792"/>
                  <a:pt x="103182" y="0"/>
                  <a:pt x="66487" y="0"/>
                </a:cubicBezTo>
                <a:cubicBezTo>
                  <a:pt x="29792" y="0"/>
                  <a:pt x="0" y="29792"/>
                  <a:pt x="0" y="66487"/>
                </a:cubicBezTo>
                <a:cubicBezTo>
                  <a:pt x="0" y="103182"/>
                  <a:pt x="29792" y="132973"/>
                  <a:pt x="66487" y="132973"/>
                </a:cubicBezTo>
                <a:close/>
                <a:moveTo>
                  <a:pt x="88407" y="55241"/>
                </a:moveTo>
                <a:lnTo>
                  <a:pt x="67629" y="88484"/>
                </a:lnTo>
                <a:cubicBezTo>
                  <a:pt x="66539" y="90225"/>
                  <a:pt x="64669" y="91315"/>
                  <a:pt x="62617" y="91419"/>
                </a:cubicBezTo>
                <a:cubicBezTo>
                  <a:pt x="60565" y="91523"/>
                  <a:pt x="58591" y="90588"/>
                  <a:pt x="57371" y="88926"/>
                </a:cubicBezTo>
                <a:lnTo>
                  <a:pt x="44904" y="72304"/>
                </a:lnTo>
                <a:cubicBezTo>
                  <a:pt x="42827" y="69551"/>
                  <a:pt x="43398" y="65656"/>
                  <a:pt x="46151" y="63578"/>
                </a:cubicBezTo>
                <a:cubicBezTo>
                  <a:pt x="48904" y="61500"/>
                  <a:pt x="52800" y="62072"/>
                  <a:pt x="54878" y="64825"/>
                </a:cubicBezTo>
                <a:lnTo>
                  <a:pt x="61890" y="74174"/>
                </a:lnTo>
                <a:lnTo>
                  <a:pt x="77836" y="48644"/>
                </a:lnTo>
                <a:cubicBezTo>
                  <a:pt x="79654" y="45736"/>
                  <a:pt x="83498" y="44827"/>
                  <a:pt x="86433" y="46671"/>
                </a:cubicBezTo>
                <a:cubicBezTo>
                  <a:pt x="89367" y="48515"/>
                  <a:pt x="90251" y="52332"/>
                  <a:pt x="88407" y="55267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69" name="Text 67"/>
          <p:cNvSpPr/>
          <p:nvPr/>
        </p:nvSpPr>
        <p:spPr>
          <a:xfrm>
            <a:off x="8358799" y="4420067"/>
            <a:ext cx="864327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独立VPN实例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70" name="Shape 68"/>
          <p:cNvSpPr/>
          <p:nvPr/>
        </p:nvSpPr>
        <p:spPr>
          <a:xfrm>
            <a:off x="8142717" y="4719258"/>
            <a:ext cx="132973" cy="132973"/>
          </a:xfrm>
          <a:custGeom>
            <a:avLst/>
            <a:gdLst/>
            <a:ahLst/>
            <a:cxnLst/>
            <a:rect l="l" t="t" r="r" b="b"/>
            <a:pathLst>
              <a:path w="132973" h="132973">
                <a:moveTo>
                  <a:pt x="66487" y="132973"/>
                </a:moveTo>
                <a:cubicBezTo>
                  <a:pt x="103182" y="132973"/>
                  <a:pt x="132973" y="103182"/>
                  <a:pt x="132973" y="66487"/>
                </a:cubicBezTo>
                <a:cubicBezTo>
                  <a:pt x="132973" y="29792"/>
                  <a:pt x="103182" y="0"/>
                  <a:pt x="66487" y="0"/>
                </a:cubicBezTo>
                <a:cubicBezTo>
                  <a:pt x="29792" y="0"/>
                  <a:pt x="0" y="29792"/>
                  <a:pt x="0" y="66487"/>
                </a:cubicBezTo>
                <a:cubicBezTo>
                  <a:pt x="0" y="103182"/>
                  <a:pt x="29792" y="132973"/>
                  <a:pt x="66487" y="132973"/>
                </a:cubicBezTo>
                <a:close/>
                <a:moveTo>
                  <a:pt x="88407" y="55241"/>
                </a:moveTo>
                <a:lnTo>
                  <a:pt x="67629" y="88484"/>
                </a:lnTo>
                <a:cubicBezTo>
                  <a:pt x="66539" y="90225"/>
                  <a:pt x="64669" y="91315"/>
                  <a:pt x="62617" y="91419"/>
                </a:cubicBezTo>
                <a:cubicBezTo>
                  <a:pt x="60565" y="91523"/>
                  <a:pt x="58591" y="90588"/>
                  <a:pt x="57371" y="88926"/>
                </a:cubicBezTo>
                <a:lnTo>
                  <a:pt x="44904" y="72304"/>
                </a:lnTo>
                <a:cubicBezTo>
                  <a:pt x="42827" y="69551"/>
                  <a:pt x="43398" y="65656"/>
                  <a:pt x="46151" y="63578"/>
                </a:cubicBezTo>
                <a:cubicBezTo>
                  <a:pt x="48904" y="61500"/>
                  <a:pt x="52800" y="62072"/>
                  <a:pt x="54878" y="64825"/>
                </a:cubicBezTo>
                <a:lnTo>
                  <a:pt x="61890" y="74174"/>
                </a:lnTo>
                <a:lnTo>
                  <a:pt x="77836" y="48644"/>
                </a:lnTo>
                <a:cubicBezTo>
                  <a:pt x="79654" y="45736"/>
                  <a:pt x="83498" y="44827"/>
                  <a:pt x="86433" y="46671"/>
                </a:cubicBezTo>
                <a:cubicBezTo>
                  <a:pt x="89367" y="48515"/>
                  <a:pt x="90251" y="52332"/>
                  <a:pt x="88407" y="55267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71" name="Text 69"/>
          <p:cNvSpPr/>
          <p:nvPr/>
        </p:nvSpPr>
        <p:spPr>
          <a:xfrm>
            <a:off x="8358799" y="4686014"/>
            <a:ext cx="598380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逻辑隔离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72" name="Shape 70"/>
          <p:cNvSpPr/>
          <p:nvPr/>
        </p:nvSpPr>
        <p:spPr>
          <a:xfrm>
            <a:off x="8142717" y="4985204"/>
            <a:ext cx="132973" cy="132973"/>
          </a:xfrm>
          <a:custGeom>
            <a:avLst/>
            <a:gdLst/>
            <a:ahLst/>
            <a:cxnLst/>
            <a:rect l="l" t="t" r="r" b="b"/>
            <a:pathLst>
              <a:path w="132973" h="132973">
                <a:moveTo>
                  <a:pt x="66487" y="132973"/>
                </a:moveTo>
                <a:cubicBezTo>
                  <a:pt x="103182" y="132973"/>
                  <a:pt x="132973" y="103182"/>
                  <a:pt x="132973" y="66487"/>
                </a:cubicBezTo>
                <a:cubicBezTo>
                  <a:pt x="132973" y="29792"/>
                  <a:pt x="103182" y="0"/>
                  <a:pt x="66487" y="0"/>
                </a:cubicBezTo>
                <a:cubicBezTo>
                  <a:pt x="29792" y="0"/>
                  <a:pt x="0" y="29792"/>
                  <a:pt x="0" y="66487"/>
                </a:cubicBezTo>
                <a:cubicBezTo>
                  <a:pt x="0" y="103182"/>
                  <a:pt x="29792" y="132973"/>
                  <a:pt x="66487" y="132973"/>
                </a:cubicBezTo>
                <a:close/>
                <a:moveTo>
                  <a:pt x="88407" y="55241"/>
                </a:moveTo>
                <a:lnTo>
                  <a:pt x="67629" y="88484"/>
                </a:lnTo>
                <a:cubicBezTo>
                  <a:pt x="66539" y="90225"/>
                  <a:pt x="64669" y="91315"/>
                  <a:pt x="62617" y="91419"/>
                </a:cubicBezTo>
                <a:cubicBezTo>
                  <a:pt x="60565" y="91523"/>
                  <a:pt x="58591" y="90588"/>
                  <a:pt x="57371" y="88926"/>
                </a:cubicBezTo>
                <a:lnTo>
                  <a:pt x="44904" y="72304"/>
                </a:lnTo>
                <a:cubicBezTo>
                  <a:pt x="42827" y="69551"/>
                  <a:pt x="43398" y="65656"/>
                  <a:pt x="46151" y="63578"/>
                </a:cubicBezTo>
                <a:cubicBezTo>
                  <a:pt x="48904" y="61500"/>
                  <a:pt x="52800" y="62072"/>
                  <a:pt x="54878" y="64825"/>
                </a:cubicBezTo>
                <a:lnTo>
                  <a:pt x="61890" y="74174"/>
                </a:lnTo>
                <a:lnTo>
                  <a:pt x="77836" y="48644"/>
                </a:lnTo>
                <a:cubicBezTo>
                  <a:pt x="79654" y="45736"/>
                  <a:pt x="83498" y="44827"/>
                  <a:pt x="86433" y="46671"/>
                </a:cubicBezTo>
                <a:cubicBezTo>
                  <a:pt x="89367" y="48515"/>
                  <a:pt x="90251" y="52332"/>
                  <a:pt x="88407" y="55267"/>
                </a:cubicBezTo>
                <a:close/>
              </a:path>
            </a:pathLst>
          </a:custGeom>
          <a:solidFill>
            <a:srgbClr val="B08968"/>
          </a:solidFill>
          <a:ln/>
        </p:spPr>
      </p:sp>
      <p:sp>
        <p:nvSpPr>
          <p:cNvPr id="74" name="Shape 72"/>
          <p:cNvSpPr/>
          <p:nvPr/>
        </p:nvSpPr>
        <p:spPr>
          <a:xfrm>
            <a:off x="8126096" y="5416070"/>
            <a:ext cx="3731566" cy="33243"/>
          </a:xfrm>
          <a:custGeom>
            <a:avLst/>
            <a:gdLst/>
            <a:ahLst/>
            <a:cxnLst/>
            <a:rect l="l" t="t" r="r" b="b"/>
            <a:pathLst>
              <a:path w="3731566" h="33243">
                <a:moveTo>
                  <a:pt x="0" y="0"/>
                </a:moveTo>
                <a:lnTo>
                  <a:pt x="3731566" y="0"/>
                </a:lnTo>
                <a:lnTo>
                  <a:pt x="3731566" y="33243"/>
                </a:lnTo>
                <a:lnTo>
                  <a:pt x="0" y="33243"/>
                </a:lnTo>
                <a:lnTo>
                  <a:pt x="0" y="0"/>
                </a:ln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75" name="Shape 73"/>
          <p:cNvSpPr/>
          <p:nvPr/>
        </p:nvSpPr>
        <p:spPr>
          <a:xfrm>
            <a:off x="8163495" y="5582286"/>
            <a:ext cx="174528" cy="199460"/>
          </a:xfrm>
          <a:custGeom>
            <a:avLst/>
            <a:gdLst/>
            <a:ahLst/>
            <a:cxnLst/>
            <a:rect l="l" t="t" r="r" b="b"/>
            <a:pathLst>
              <a:path w="174528" h="199460">
                <a:moveTo>
                  <a:pt x="65448" y="12466"/>
                </a:moveTo>
                <a:lnTo>
                  <a:pt x="9350" y="12466"/>
                </a:lnTo>
                <a:cubicBezTo>
                  <a:pt x="4168" y="12466"/>
                  <a:pt x="0" y="16635"/>
                  <a:pt x="0" y="21816"/>
                </a:cubicBezTo>
                <a:lnTo>
                  <a:pt x="0" y="77914"/>
                </a:lnTo>
                <a:cubicBezTo>
                  <a:pt x="0" y="81693"/>
                  <a:pt x="2260" y="85121"/>
                  <a:pt x="5766" y="86563"/>
                </a:cubicBezTo>
                <a:cubicBezTo>
                  <a:pt x="9272" y="88004"/>
                  <a:pt x="13284" y="87186"/>
                  <a:pt x="15972" y="84537"/>
                </a:cubicBezTo>
                <a:lnTo>
                  <a:pt x="31555" y="68954"/>
                </a:lnTo>
                <a:lnTo>
                  <a:pt x="62331" y="99730"/>
                </a:lnTo>
                <a:lnTo>
                  <a:pt x="31555" y="130506"/>
                </a:lnTo>
                <a:lnTo>
                  <a:pt x="15972" y="114923"/>
                </a:lnTo>
                <a:cubicBezTo>
                  <a:pt x="13284" y="112235"/>
                  <a:pt x="9272" y="111456"/>
                  <a:pt x="5766" y="112898"/>
                </a:cubicBezTo>
                <a:cubicBezTo>
                  <a:pt x="2260" y="114339"/>
                  <a:pt x="0" y="117767"/>
                  <a:pt x="0" y="121546"/>
                </a:cubicBezTo>
                <a:lnTo>
                  <a:pt x="0" y="177644"/>
                </a:lnTo>
                <a:cubicBezTo>
                  <a:pt x="0" y="182825"/>
                  <a:pt x="4168" y="186994"/>
                  <a:pt x="9350" y="186994"/>
                </a:cubicBezTo>
                <a:lnTo>
                  <a:pt x="65448" y="186994"/>
                </a:lnTo>
                <a:cubicBezTo>
                  <a:pt x="69227" y="186994"/>
                  <a:pt x="72655" y="184734"/>
                  <a:pt x="74096" y="181228"/>
                </a:cubicBezTo>
                <a:cubicBezTo>
                  <a:pt x="75538" y="177722"/>
                  <a:pt x="74759" y="173710"/>
                  <a:pt x="72071" y="171021"/>
                </a:cubicBezTo>
                <a:lnTo>
                  <a:pt x="56488" y="155439"/>
                </a:lnTo>
                <a:lnTo>
                  <a:pt x="87264" y="124663"/>
                </a:lnTo>
                <a:lnTo>
                  <a:pt x="118040" y="155439"/>
                </a:lnTo>
                <a:lnTo>
                  <a:pt x="102457" y="171021"/>
                </a:lnTo>
                <a:cubicBezTo>
                  <a:pt x="99769" y="173710"/>
                  <a:pt x="98990" y="177722"/>
                  <a:pt x="100431" y="181228"/>
                </a:cubicBezTo>
                <a:cubicBezTo>
                  <a:pt x="101873" y="184734"/>
                  <a:pt x="105301" y="186994"/>
                  <a:pt x="109080" y="186994"/>
                </a:cubicBezTo>
                <a:lnTo>
                  <a:pt x="165178" y="186994"/>
                </a:lnTo>
                <a:cubicBezTo>
                  <a:pt x="170359" y="186994"/>
                  <a:pt x="174528" y="182825"/>
                  <a:pt x="174528" y="177644"/>
                </a:cubicBezTo>
                <a:lnTo>
                  <a:pt x="174528" y="121546"/>
                </a:lnTo>
                <a:cubicBezTo>
                  <a:pt x="174528" y="117767"/>
                  <a:pt x="172268" y="114339"/>
                  <a:pt x="168762" y="112898"/>
                </a:cubicBezTo>
                <a:cubicBezTo>
                  <a:pt x="165256" y="111456"/>
                  <a:pt x="161243" y="112235"/>
                  <a:pt x="158555" y="114923"/>
                </a:cubicBezTo>
                <a:lnTo>
                  <a:pt x="142972" y="130506"/>
                </a:lnTo>
                <a:lnTo>
                  <a:pt x="112196" y="99730"/>
                </a:lnTo>
                <a:lnTo>
                  <a:pt x="142972" y="68954"/>
                </a:lnTo>
                <a:lnTo>
                  <a:pt x="158555" y="84537"/>
                </a:lnTo>
                <a:cubicBezTo>
                  <a:pt x="161243" y="87225"/>
                  <a:pt x="165256" y="88004"/>
                  <a:pt x="168762" y="86563"/>
                </a:cubicBezTo>
                <a:cubicBezTo>
                  <a:pt x="172268" y="85121"/>
                  <a:pt x="174528" y="81693"/>
                  <a:pt x="174528" y="77914"/>
                </a:cubicBezTo>
                <a:lnTo>
                  <a:pt x="174528" y="21816"/>
                </a:lnTo>
                <a:cubicBezTo>
                  <a:pt x="174528" y="16635"/>
                  <a:pt x="170359" y="12466"/>
                  <a:pt x="165178" y="12466"/>
                </a:cubicBezTo>
                <a:lnTo>
                  <a:pt x="109080" y="12466"/>
                </a:lnTo>
                <a:cubicBezTo>
                  <a:pt x="105301" y="12466"/>
                  <a:pt x="101873" y="14726"/>
                  <a:pt x="100431" y="18232"/>
                </a:cubicBezTo>
                <a:cubicBezTo>
                  <a:pt x="98990" y="21738"/>
                  <a:pt x="99808" y="25751"/>
                  <a:pt x="102457" y="28439"/>
                </a:cubicBezTo>
                <a:lnTo>
                  <a:pt x="118040" y="44021"/>
                </a:lnTo>
                <a:lnTo>
                  <a:pt x="87264" y="74798"/>
                </a:lnTo>
                <a:lnTo>
                  <a:pt x="56488" y="44021"/>
                </a:lnTo>
                <a:lnTo>
                  <a:pt x="72071" y="28439"/>
                </a:lnTo>
                <a:cubicBezTo>
                  <a:pt x="74759" y="25751"/>
                  <a:pt x="75538" y="21738"/>
                  <a:pt x="74096" y="18232"/>
                </a:cubicBezTo>
                <a:cubicBezTo>
                  <a:pt x="72655" y="14726"/>
                  <a:pt x="69227" y="12466"/>
                  <a:pt x="65448" y="12466"/>
                </a:cubicBezTo>
                <a:close/>
              </a:path>
            </a:pathLst>
          </a:custGeom>
          <a:solidFill>
            <a:srgbClr val="3C8082"/>
          </a:solidFill>
          <a:ln/>
        </p:spPr>
      </p:sp>
      <p:sp>
        <p:nvSpPr>
          <p:cNvPr id="76" name="Text 74"/>
          <p:cNvSpPr/>
          <p:nvPr/>
        </p:nvSpPr>
        <p:spPr>
          <a:xfrm>
            <a:off x="8475151" y="5549043"/>
            <a:ext cx="1176194" cy="2493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9" b="1" dirty="0">
                <a:solidFill>
                  <a:srgbClr val="3A4B5C"/>
                </a:solidFill>
                <a:latin typeface="得意黑" pitchFamily="34" charset="0"/>
                <a:ea typeface="得意黑" pitchFamily="34" charset="-122"/>
                <a:cs typeface="得意黑" pitchFamily="34" charset="-120"/>
              </a:rPr>
              <a:t>平滑扩展能力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77" name="Text 75"/>
          <p:cNvSpPr/>
          <p:nvPr/>
        </p:nvSpPr>
        <p:spPr>
          <a:xfrm>
            <a:off x="8126096" y="5898098"/>
            <a:ext cx="3798053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IPv4/IPv6双协议栈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78" name="Text 76"/>
          <p:cNvSpPr/>
          <p:nvPr/>
        </p:nvSpPr>
        <p:spPr>
          <a:xfrm>
            <a:off x="8126096" y="6130802"/>
            <a:ext cx="3789742" cy="174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16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为未来业务增长预留空间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79" name="Text 77"/>
          <p:cNvSpPr/>
          <p:nvPr/>
        </p:nvSpPr>
        <p:spPr>
          <a:xfrm>
            <a:off x="8126096" y="6371816"/>
            <a:ext cx="3798053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7" b="1" dirty="0">
                <a:solidFill>
                  <a:srgbClr val="3A4B5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L2VPN混合部署</a:t>
            </a:r>
            <a:endParaRPr lang="en-US" sz="1600" dirty="0">
              <a:solidFill>
                <a:srgbClr val="3A4B5C"/>
              </a:solidFill>
            </a:endParaRPr>
          </a:p>
        </p:txBody>
      </p:sp>
      <p:sp>
        <p:nvSpPr>
          <p:cNvPr id="80" name="Text 78"/>
          <p:cNvSpPr/>
          <p:nvPr/>
        </p:nvSpPr>
        <p:spPr>
          <a:xfrm>
            <a:off x="8126096" y="6604519"/>
            <a:ext cx="3789742" cy="174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16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支持VPLS/VLL，适应异构网络接入需求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81" name="Shape 0">
            <a:extLst>
              <a:ext uri="{FF2B5EF4-FFF2-40B4-BE49-F238E27FC236}">
                <a16:creationId xmlns:a16="http://schemas.microsoft.com/office/drawing/2014/main" id="{25EC149E-6B4E-8909-C0E9-25E5582C7D8E}"/>
              </a:ext>
            </a:extLst>
          </p:cNvPr>
          <p:cNvSpPr/>
          <p:nvPr/>
        </p:nvSpPr>
        <p:spPr>
          <a:xfrm>
            <a:off x="381000" y="465283"/>
            <a:ext cx="457200" cy="9525"/>
          </a:xfrm>
          <a:custGeom>
            <a:avLst/>
            <a:gdLst/>
            <a:ahLst/>
            <a:cxnLst/>
            <a:rect l="l" t="t" r="r" b="b"/>
            <a:pathLst>
              <a:path w="457200" h="9525">
                <a:moveTo>
                  <a:pt x="0" y="0"/>
                </a:moveTo>
                <a:lnTo>
                  <a:pt x="457200" y="0"/>
                </a:lnTo>
                <a:lnTo>
                  <a:pt x="45720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4E8A72"/>
          </a:solidFill>
          <a:ln/>
        </p:spPr>
      </p:sp>
      <p:pic>
        <p:nvPicPr>
          <p:cNvPr id="83" name="图形 82">
            <a:extLst>
              <a:ext uri="{FF2B5EF4-FFF2-40B4-BE49-F238E27FC236}">
                <a16:creationId xmlns:a16="http://schemas.microsoft.com/office/drawing/2014/main" id="{003CB2D5-561A-E6EE-B3F1-08D2F2ED1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19961" y="3165891"/>
            <a:ext cx="6355678" cy="3696962"/>
          </a:xfrm>
          <a:prstGeom prst="rect">
            <a:avLst/>
          </a:prstGeom>
        </p:spPr>
      </p:pic>
      <p:sp>
        <p:nvSpPr>
          <p:cNvPr id="84" name="Text 69">
            <a:extLst>
              <a:ext uri="{FF2B5EF4-FFF2-40B4-BE49-F238E27FC236}">
                <a16:creationId xmlns:a16="http://schemas.microsoft.com/office/drawing/2014/main" id="{784BD098-B524-7979-7083-3DC809901570}"/>
              </a:ext>
            </a:extLst>
          </p:cNvPr>
          <p:cNvSpPr/>
          <p:nvPr/>
        </p:nvSpPr>
        <p:spPr>
          <a:xfrm>
            <a:off x="8350487" y="4950663"/>
            <a:ext cx="936387" cy="1994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047" dirty="0">
                <a:solidFill>
                  <a:schemeClr val="tx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路由策略控制</a:t>
            </a:r>
            <a:endParaRPr lang="en-US" sz="1600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1663</Words>
  <Application>Microsoft Office PowerPoint</Application>
  <PresentationFormat>宽屏</PresentationFormat>
  <Paragraphs>569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MiSans</vt:lpstr>
      <vt:lpstr>得意黑</vt:lpstr>
      <vt:lpstr>Noto Sans SC</vt:lpstr>
      <vt:lpstr>Liter</vt:lpstr>
      <vt:lpstr>微软雅黑</vt:lpstr>
      <vt:lpstr>Arial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金戈通信集团综合通信网络建设项目述标汇报</dc:title>
  <dc:subject>金戈通信集团综合通信网络建设项目述标汇报</dc:subject>
  <dc:creator>Kimi</dc:creator>
  <cp:lastModifiedBy>Mika Misono</cp:lastModifiedBy>
  <cp:revision>17</cp:revision>
  <dcterms:created xsi:type="dcterms:W3CDTF">2026-01-11T01:41:31Z</dcterms:created>
  <dcterms:modified xsi:type="dcterms:W3CDTF">2026-01-16T01:15:48Z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金戈通信集团综合通信网络建设项目述标汇报","ContentProducer":"001191110108MACG2KBH8F10000","ProduceID":"19baaa40-62c2-8695-8000-00006beaac49","ReservedCode1":"","ContentPropagator":"001191110108MACG2KBH8F20000","PropagateID":"19baaa40-62c2-8695-8000-00006beaac49","ReservedCode2":""}</vt:lpwstr>
  </property>
</Properties>
</file>